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14"/>
  </p:handoutMasterIdLst>
  <p:sldIdLst>
    <p:sldId id="256" r:id="rId3"/>
    <p:sldId id="272" r:id="rId4"/>
    <p:sldId id="279" r:id="rId6"/>
    <p:sldId id="258" r:id="rId7"/>
    <p:sldId id="260" r:id="rId8"/>
    <p:sldId id="261" r:id="rId9"/>
    <p:sldId id="257" r:id="rId10"/>
    <p:sldId id="273" r:id="rId11"/>
    <p:sldId id="263" r:id="rId12"/>
    <p:sldId id="262" r:id="rId13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9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5B98"/>
    <a:srgbClr val="FFFFFF"/>
    <a:srgbClr val="FFE699"/>
    <a:srgbClr val="E7E6E6"/>
    <a:srgbClr val="7E7E7E"/>
    <a:srgbClr val="DCDCDC"/>
    <a:srgbClr val="F0F0F0"/>
    <a:srgbClr val="E6E6E6"/>
    <a:srgbClr val="C8C8C8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2"/>
        <p:guide pos="391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7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5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6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7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9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635" y="635"/>
            <a:ext cx="12192000" cy="685736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5" y="635"/>
            <a:ext cx="6095365" cy="6857365"/>
          </a:xfrm>
          <a:prstGeom prst="rect">
            <a:avLst/>
          </a:prstGeom>
          <a:solidFill>
            <a:srgbClr val="0B5B9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727325" y="2646045"/>
            <a:ext cx="3061335" cy="90170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txBody>
          <a:bodyPr wrap="square" lIns="0" tIns="0" rIns="0" bIns="0" rtlCol="0" anchor="ctr" anchorCtr="0">
            <a:noAutofit/>
          </a:bodyPr>
          <a:p>
            <a:pPr algn="ctr">
              <a:lnSpc>
                <a:spcPct val="100000"/>
              </a:lnSpc>
            </a:pPr>
            <a:r>
              <a:rPr lang="zh-CN" altLang="zh-CN" sz="4000" b="1" spc="600">
                <a:solidFill>
                  <a:schemeClr val="bg1"/>
                </a:solidFill>
                <a:uFillTx/>
              </a:rPr>
              <a:t>岗位</a:t>
            </a:r>
            <a:r>
              <a:rPr lang="zh-CN" altLang="zh-CN" sz="4000" b="1" spc="600">
                <a:solidFill>
                  <a:schemeClr val="bg1"/>
                </a:solidFill>
                <a:uFillTx/>
              </a:rPr>
              <a:t>实习</a:t>
            </a:r>
            <a:endParaRPr lang="zh-CN" altLang="zh-CN" sz="4000" b="1" spc="600">
              <a:solidFill>
                <a:schemeClr val="bg1"/>
              </a:solidFill>
              <a:uFillTx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96000" y="1863725"/>
            <a:ext cx="5256530" cy="219964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Autofit/>
          </a:bodyPr>
          <a:p>
            <a:pPr algn="ctr">
              <a:lnSpc>
                <a:spcPct val="150000"/>
              </a:lnSpc>
            </a:pPr>
            <a:r>
              <a:rPr lang="zh-CN" altLang="zh-CN" sz="4000" b="1" spc="600">
                <a:solidFill>
                  <a:srgbClr val="0B5B98"/>
                </a:solidFill>
                <a:uFillTx/>
              </a:rPr>
              <a:t>材料检查注意事项</a:t>
            </a:r>
            <a:endParaRPr lang="zh-CN" altLang="zh-CN" sz="4000" b="1" spc="600">
              <a:solidFill>
                <a:srgbClr val="0B5B98"/>
              </a:solidFill>
              <a:uFillTx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6384290" y="3438525"/>
            <a:ext cx="4626610" cy="0"/>
          </a:xfrm>
          <a:prstGeom prst="line">
            <a:avLst/>
          </a:prstGeom>
          <a:ln w="38100">
            <a:solidFill>
              <a:srgbClr val="0B5B9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635" y="635"/>
            <a:ext cx="12192000" cy="685736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7" name="圆角矩形 66"/>
          <p:cNvSpPr/>
          <p:nvPr/>
        </p:nvSpPr>
        <p:spPr>
          <a:xfrm>
            <a:off x="4934585" y="239395"/>
            <a:ext cx="4650105" cy="1648460"/>
          </a:xfrm>
          <a:prstGeom prst="roundRect">
            <a:avLst>
              <a:gd name="adj" fmla="val 4007"/>
            </a:avLst>
          </a:prstGeom>
          <a:noFill/>
          <a:ln w="25400" cmpd="sng">
            <a:solidFill>
              <a:srgbClr val="BEBEBE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95000"/>
                  </a:schemeClr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 flipH="1">
            <a:off x="9170670" y="3836035"/>
            <a:ext cx="3021965" cy="3021965"/>
          </a:xfrm>
          <a:custGeom>
            <a:avLst/>
            <a:gdLst>
              <a:gd name="connsiteX0" fmla="*/ 0 w 4759"/>
              <a:gd name="connsiteY0" fmla="*/ 4759 h 4759"/>
              <a:gd name="connsiteX1" fmla="*/ 0 w 4759"/>
              <a:gd name="connsiteY1" fmla="*/ 0 h 4759"/>
              <a:gd name="connsiteX2" fmla="*/ 4759 w 4759"/>
              <a:gd name="connsiteY2" fmla="*/ 4759 h 4759"/>
              <a:gd name="connsiteX3" fmla="*/ 0 w 4759"/>
              <a:gd name="connsiteY3" fmla="*/ 4759 h 4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59" h="4759">
                <a:moveTo>
                  <a:pt x="0" y="4759"/>
                </a:moveTo>
                <a:lnTo>
                  <a:pt x="0" y="0"/>
                </a:lnTo>
                <a:cubicBezTo>
                  <a:pt x="1162" y="1767"/>
                  <a:pt x="3022" y="3587"/>
                  <a:pt x="4759" y="4759"/>
                </a:cubicBezTo>
                <a:lnTo>
                  <a:pt x="0" y="4759"/>
                </a:lnTo>
                <a:close/>
              </a:path>
            </a:pathLst>
          </a:custGeom>
          <a:solidFill>
            <a:srgbClr val="0B5B9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6" name="任意多边形 75"/>
          <p:cNvSpPr/>
          <p:nvPr/>
        </p:nvSpPr>
        <p:spPr>
          <a:xfrm flipV="1">
            <a:off x="9170670" y="3547319"/>
            <a:ext cx="3021965" cy="3310681"/>
          </a:xfrm>
          <a:custGeom>
            <a:avLst/>
            <a:gdLst>
              <a:gd name="connsiteX0" fmla="*/ 3737 w 4759"/>
              <a:gd name="connsiteY0" fmla="*/ 5212 h 5213"/>
              <a:gd name="connsiteX1" fmla="*/ 0 w 4759"/>
              <a:gd name="connsiteY1" fmla="*/ 0 h 5213"/>
              <a:gd name="connsiteX2" fmla="*/ 4759 w 4759"/>
              <a:gd name="connsiteY2" fmla="*/ 4759 h 5213"/>
              <a:gd name="connsiteX3" fmla="*/ 3737 w 4759"/>
              <a:gd name="connsiteY3" fmla="*/ 5212 h 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59" h="5214">
                <a:moveTo>
                  <a:pt x="3737" y="5212"/>
                </a:moveTo>
                <a:cubicBezTo>
                  <a:pt x="3597" y="3212"/>
                  <a:pt x="1377" y="1092"/>
                  <a:pt x="0" y="0"/>
                </a:cubicBezTo>
                <a:cubicBezTo>
                  <a:pt x="2597" y="1572"/>
                  <a:pt x="4117" y="3552"/>
                  <a:pt x="4759" y="4759"/>
                </a:cubicBezTo>
                <a:cubicBezTo>
                  <a:pt x="4537" y="5072"/>
                  <a:pt x="4197" y="5232"/>
                  <a:pt x="3737" y="521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outerShdw blurRad="317500" dist="127000" dir="366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8" name="圆角矩形 67"/>
          <p:cNvSpPr/>
          <p:nvPr/>
        </p:nvSpPr>
        <p:spPr>
          <a:xfrm>
            <a:off x="4934585" y="2048510"/>
            <a:ext cx="4650105" cy="1648460"/>
          </a:xfrm>
          <a:prstGeom prst="roundRect">
            <a:avLst>
              <a:gd name="adj" fmla="val 4007"/>
            </a:avLst>
          </a:prstGeom>
          <a:noFill/>
          <a:ln w="25400" cmpd="sng">
            <a:solidFill>
              <a:srgbClr val="BEBEBE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95000"/>
                  </a:schemeClr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0" name="圆角矩形 69"/>
          <p:cNvSpPr/>
          <p:nvPr/>
        </p:nvSpPr>
        <p:spPr>
          <a:xfrm>
            <a:off x="4934585" y="3855720"/>
            <a:ext cx="4650105" cy="1648460"/>
          </a:xfrm>
          <a:prstGeom prst="roundRect">
            <a:avLst>
              <a:gd name="adj" fmla="val 4007"/>
            </a:avLst>
          </a:prstGeom>
          <a:noFill/>
          <a:ln w="25400" cmpd="sng">
            <a:solidFill>
              <a:srgbClr val="BEBEBE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95000"/>
                  </a:schemeClr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34" name="组合 25"/>
          <p:cNvGrpSpPr/>
          <p:nvPr/>
        </p:nvGrpSpPr>
        <p:grpSpPr>
          <a:xfrm rot="0">
            <a:off x="5283835" y="655638"/>
            <a:ext cx="614680" cy="815975"/>
            <a:chOff x="1688" y="1886"/>
            <a:chExt cx="1869" cy="2479"/>
          </a:xfrm>
        </p:grpSpPr>
        <p:sp>
          <p:nvSpPr>
            <p:cNvPr id="135" name="矩形 9"/>
            <p:cNvSpPr/>
            <p:nvPr/>
          </p:nvSpPr>
          <p:spPr>
            <a:xfrm>
              <a:off x="1688" y="1886"/>
              <a:ext cx="1735" cy="2338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</p:sp>
        <p:sp>
          <p:nvSpPr>
            <p:cNvPr id="136" name="矩形 10"/>
            <p:cNvSpPr/>
            <p:nvPr/>
          </p:nvSpPr>
          <p:spPr>
            <a:xfrm>
              <a:off x="1733" y="1933"/>
              <a:ext cx="1735" cy="2338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</p:sp>
        <p:sp>
          <p:nvSpPr>
            <p:cNvPr id="137" name="矩形 11"/>
            <p:cNvSpPr/>
            <p:nvPr/>
          </p:nvSpPr>
          <p:spPr>
            <a:xfrm>
              <a:off x="1778" y="1980"/>
              <a:ext cx="1735" cy="2338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</p:sp>
        <p:sp>
          <p:nvSpPr>
            <p:cNvPr id="13" name="矩形 12"/>
            <p:cNvSpPr/>
            <p:nvPr/>
          </p:nvSpPr>
          <p:spPr>
            <a:xfrm>
              <a:off x="1823" y="2027"/>
              <a:ext cx="1735" cy="2338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indent="0" algn="ctr" rtl="0" eaLnBrk="1" fontAlgn="auto" latinLnBrk="0" hangingPunct="1">
                <a:lnSpc>
                  <a:spcPts val="1000"/>
                </a:lnSpc>
              </a:pPr>
              <a:r>
                <a:rPr lang="en-US" altLang="zh-CN" sz="700" kern="1200">
                  <a:solidFill>
                    <a:srgbClr val="000000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Times New Roman" panose="02020603050405020304"/>
                </a:rPr>
                <a:t>岗位实习</a:t>
              </a:r>
              <a:endParaRPr lang="en-US" altLang="zh-CN" sz="700" kern="120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Times New Roman" panose="02020603050405020304"/>
              </a:endParaRPr>
            </a:p>
            <a:p>
              <a:pPr marL="0" indent="0" algn="ctr" rtl="0" eaLnBrk="1" fontAlgn="auto" latinLnBrk="0" hangingPunct="1">
                <a:lnSpc>
                  <a:spcPts val="1000"/>
                </a:lnSpc>
              </a:pPr>
              <a:r>
                <a:rPr lang="en-US" altLang="zh-CN" sz="700" kern="1200">
                  <a:solidFill>
                    <a:srgbClr val="000000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Times New Roman" panose="02020603050405020304"/>
                </a:rPr>
                <a:t>相关材料</a:t>
              </a:r>
              <a:endParaRPr lang="en-US" altLang="zh-CN" sz="700" kern="120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Times New Roman" panose="02020603050405020304"/>
              </a:endParaRPr>
            </a:p>
          </p:txBody>
        </p:sp>
      </p:grpSp>
      <p:sp>
        <p:nvSpPr>
          <p:cNvPr id="138" name="圆角矩形 84"/>
          <p:cNvSpPr/>
          <p:nvPr/>
        </p:nvSpPr>
        <p:spPr>
          <a:xfrm>
            <a:off x="3378200" y="869950"/>
            <a:ext cx="1509395" cy="374015"/>
          </a:xfrm>
          <a:prstGeom prst="roundRect">
            <a:avLst/>
          </a:prstGeom>
          <a:solidFill>
            <a:srgbClr val="005A97"/>
          </a:solidFill>
          <a:ln w="3492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lIns="91440" tIns="0" rIns="91440" bIns="0" rtlCol="0" anchor="ctr"/>
          <a:lstStyle/>
          <a:p>
            <a:pPr marL="0" indent="0" algn="ctr" rtl="0" eaLnBrk="1" fontAlgn="auto" latinLnBrk="0" hangingPunct="1">
              <a:lnSpc>
                <a:spcPct val="100000"/>
              </a:lnSpc>
            </a:pPr>
            <a:r>
              <a:rPr lang="en-US" altLang="zh-CN" sz="1400" b="1" kern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 panose="02020603050405020304"/>
              </a:rPr>
              <a:t>学生</a:t>
            </a:r>
            <a:endParaRPr lang="en-US" altLang="zh-CN" sz="1400" b="1" kern="12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Times New Roman" panose="02020603050405020304"/>
            </a:endParaRPr>
          </a:p>
        </p:txBody>
      </p:sp>
      <p:sp>
        <p:nvSpPr>
          <p:cNvPr id="139" name="圆角矩形 85"/>
          <p:cNvSpPr/>
          <p:nvPr/>
        </p:nvSpPr>
        <p:spPr>
          <a:xfrm>
            <a:off x="3378200" y="2649220"/>
            <a:ext cx="1509395" cy="374015"/>
          </a:xfrm>
          <a:prstGeom prst="roundRect">
            <a:avLst/>
          </a:prstGeom>
          <a:solidFill>
            <a:srgbClr val="005A97"/>
          </a:solidFill>
          <a:ln w="3492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lIns="91440" tIns="0" rIns="91440" bIns="0" rtlCol="0" anchor="ctr"/>
          <a:lstStyle/>
          <a:p>
            <a:pPr marL="0" indent="0" algn="ctr" rtl="0" eaLnBrk="1" fontAlgn="auto" latinLnBrk="0" hangingPunct="1">
              <a:lnSpc>
                <a:spcPct val="100000"/>
              </a:lnSpc>
            </a:pPr>
            <a:r>
              <a:rPr lang="en-US" altLang="zh-CN" sz="1400" b="1" kern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 panose="02020603050405020304"/>
              </a:rPr>
              <a:t>指导老师</a:t>
            </a:r>
            <a:endParaRPr lang="en-US" altLang="zh-CN" sz="1400" b="1" kern="12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Times New Roman" panose="02020603050405020304"/>
            </a:endParaRPr>
          </a:p>
        </p:txBody>
      </p:sp>
      <p:sp>
        <p:nvSpPr>
          <p:cNvPr id="133" name="圆角矩形 86"/>
          <p:cNvSpPr/>
          <p:nvPr/>
        </p:nvSpPr>
        <p:spPr>
          <a:xfrm>
            <a:off x="3378200" y="4428490"/>
            <a:ext cx="1509395" cy="374015"/>
          </a:xfrm>
          <a:prstGeom prst="roundRect">
            <a:avLst/>
          </a:prstGeom>
          <a:solidFill>
            <a:srgbClr val="005A97"/>
          </a:solidFill>
          <a:ln w="3492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lIns="91440" tIns="0" rIns="91440" bIns="0" rtlCol="0" anchor="ctr"/>
          <a:lstStyle/>
          <a:p>
            <a:pPr marL="0" indent="0" algn="ctr" rtl="0" eaLnBrk="1" fontAlgn="auto" latinLnBrk="0" hangingPunct="1">
              <a:lnSpc>
                <a:spcPct val="100000"/>
              </a:lnSpc>
            </a:pPr>
            <a:r>
              <a:rPr lang="en-US" altLang="zh-CN" sz="1400" b="1" kern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 panose="02020603050405020304"/>
              </a:rPr>
              <a:t>二级学院</a:t>
            </a:r>
            <a:endParaRPr lang="en-US" altLang="zh-CN" sz="1400" b="1" kern="12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Times New Roman" panose="02020603050405020304"/>
            </a:endParaRPr>
          </a:p>
        </p:txBody>
      </p:sp>
      <p:sp>
        <p:nvSpPr>
          <p:cNvPr id="132" name="圆角矩形 87"/>
          <p:cNvSpPr/>
          <p:nvPr/>
        </p:nvSpPr>
        <p:spPr>
          <a:xfrm>
            <a:off x="3378200" y="6207760"/>
            <a:ext cx="1509395" cy="374015"/>
          </a:xfrm>
          <a:prstGeom prst="roundRect">
            <a:avLst/>
          </a:prstGeom>
          <a:solidFill>
            <a:srgbClr val="005A97"/>
          </a:solidFill>
          <a:ln w="3492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lIns="91440" tIns="0" rIns="91440" bIns="0" rtlCol="0" anchor="ctr"/>
          <a:lstStyle/>
          <a:p>
            <a:pPr marL="0" indent="0" algn="ctr" rtl="0" eaLnBrk="1" fontAlgn="auto" latinLnBrk="0" hangingPunct="1">
              <a:lnSpc>
                <a:spcPct val="100000"/>
              </a:lnSpc>
            </a:pPr>
            <a:r>
              <a:rPr lang="en-US" altLang="zh-CN" sz="1400" b="1" kern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 panose="02020603050405020304"/>
              </a:rPr>
              <a:t>教务处</a:t>
            </a:r>
            <a:endParaRPr lang="en-US" altLang="zh-CN" sz="1400" b="1" kern="12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Times New Roman" panose="02020603050405020304"/>
            </a:endParaRPr>
          </a:p>
        </p:txBody>
      </p:sp>
      <p:grpSp>
        <p:nvGrpSpPr>
          <p:cNvPr id="95" name="组合 95"/>
          <p:cNvGrpSpPr/>
          <p:nvPr/>
        </p:nvGrpSpPr>
        <p:grpSpPr>
          <a:xfrm rot="0">
            <a:off x="5283835" y="2117725"/>
            <a:ext cx="671037" cy="1485542"/>
            <a:chOff x="19007" y="39315"/>
            <a:chExt cx="1407" cy="3114"/>
          </a:xfrm>
        </p:grpSpPr>
        <p:grpSp>
          <p:nvGrpSpPr>
            <p:cNvPr id="122" name="组合 26"/>
            <p:cNvGrpSpPr/>
            <p:nvPr/>
          </p:nvGrpSpPr>
          <p:grpSpPr>
            <a:xfrm rot="0">
              <a:off x="19066" y="39315"/>
              <a:ext cx="1289" cy="1710"/>
              <a:chOff x="1688" y="1886"/>
              <a:chExt cx="1869" cy="2479"/>
            </a:xfrm>
          </p:grpSpPr>
          <p:sp>
            <p:nvSpPr>
              <p:cNvPr id="124" name="矩形 27"/>
              <p:cNvSpPr/>
              <p:nvPr/>
            </p:nvSpPr>
            <p:spPr>
              <a:xfrm>
                <a:off x="1688" y="1886"/>
                <a:ext cx="1735" cy="2338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128" name="矩形 28"/>
              <p:cNvSpPr/>
              <p:nvPr/>
            </p:nvSpPr>
            <p:spPr>
              <a:xfrm>
                <a:off x="1733" y="1933"/>
                <a:ext cx="1735" cy="2338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129" name="矩形 29"/>
              <p:cNvSpPr/>
              <p:nvPr/>
            </p:nvSpPr>
            <p:spPr>
              <a:xfrm>
                <a:off x="1778" y="1980"/>
                <a:ext cx="1735" cy="2338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130" name="矩形 30"/>
              <p:cNvSpPr/>
              <p:nvPr/>
            </p:nvSpPr>
            <p:spPr>
              <a:xfrm>
                <a:off x="1823" y="2027"/>
                <a:ext cx="1735" cy="2338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indent="0" algn="ctr" rtl="0" eaLnBrk="1" fontAlgn="auto" latinLnBrk="0" hangingPunct="1">
                  <a:lnSpc>
                    <a:spcPct val="100000"/>
                  </a:lnSpc>
                </a:pPr>
                <a:r>
                  <a:rPr lang="en-US" altLang="zh-CN" sz="550" kern="1200">
                    <a:solidFill>
                      <a:srgbClr val="000000"/>
                    </a:solidFill>
                    <a:latin typeface="仿宋" panose="02010609060101010101" charset="-122"/>
                    <a:ea typeface="仿宋" panose="02010609060101010101" charset="-122"/>
                    <a:cs typeface="仿宋" panose="02010609060101010101" charset="-122"/>
                    <a:sym typeface="Times New Roman" panose="02020603050405020304"/>
                  </a:rPr>
                  <a:t>岗位实习相关材料</a:t>
                </a:r>
                <a:endParaRPr lang="en-US" altLang="zh-CN" sz="550" kern="1200">
                  <a:solidFill>
                    <a:srgbClr val="000000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Times New Roman" panose="02020603050405020304"/>
                </a:endParaRPr>
              </a:p>
            </p:txBody>
          </p:sp>
        </p:grpSp>
        <p:sp>
          <p:nvSpPr>
            <p:cNvPr id="131" name="矩形 31"/>
            <p:cNvSpPr/>
            <p:nvPr/>
          </p:nvSpPr>
          <p:spPr>
            <a:xfrm>
              <a:off x="19007" y="40449"/>
              <a:ext cx="1407" cy="1710"/>
            </a:xfrm>
            <a:prstGeom prst="rect">
              <a:avLst/>
            </a:prstGeom>
            <a:solidFill>
              <a:srgbClr val="FFC000">
                <a:lumMod val="40000"/>
                <a:lumOff val="60000"/>
              </a:srgbClr>
            </a:solidFill>
            <a:ln w="63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lIns="0" tIns="71755" rIns="0" bIns="71755" rtlCol="0" anchor="t" anchorCtr="0"/>
            <a:lstStyle/>
            <a:p>
              <a:pPr indent="0" algn="ctr" fontAlgn="auto">
                <a:lnSpc>
                  <a:spcPct val="100000"/>
                </a:lnSpc>
              </a:pPr>
              <a:r>
                <a:rPr lang="en-US" altLang="zh-CN" sz="650" kern="1200">
                  <a:solidFill>
                    <a:srgbClr val="000000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Times New Roman" panose="02020603050405020304"/>
                </a:rPr>
                <a:t>档案袋</a:t>
              </a:r>
              <a:endParaRPr lang="en-US" altLang="zh-CN" sz="650" kern="120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Times New Roman" panose="02020603050405020304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19129" y="40816"/>
              <a:ext cx="1196" cy="1613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indent="0" algn="ctr" rtl="0" eaLnBrk="1" fontAlgn="auto" latinLnBrk="0" hangingPunct="1">
                <a:lnSpc>
                  <a:spcPct val="100000"/>
                </a:lnSpc>
              </a:pPr>
              <a:r>
                <a:rPr lang="en-US" altLang="zh-CN" sz="1000" kern="1200">
                  <a:solidFill>
                    <a:srgbClr val="000000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Times New Roman" panose="02020603050405020304"/>
                </a:rPr>
                <a:t>封面</a:t>
              </a:r>
              <a:endParaRPr lang="en-US" altLang="zh-CN" sz="1000" kern="120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Times New Roman" panose="02020603050405020304"/>
              </a:endParaRPr>
            </a:p>
          </p:txBody>
        </p:sp>
      </p:grpSp>
      <p:grpSp>
        <p:nvGrpSpPr>
          <p:cNvPr id="89" name="组合 89"/>
          <p:cNvGrpSpPr/>
          <p:nvPr/>
        </p:nvGrpSpPr>
        <p:grpSpPr>
          <a:xfrm rot="0">
            <a:off x="6449695" y="2597785"/>
            <a:ext cx="1746250" cy="670560"/>
            <a:chOff x="12880" y="91685"/>
            <a:chExt cx="3661" cy="1405"/>
          </a:xfrm>
        </p:grpSpPr>
        <p:grpSp>
          <p:nvGrpSpPr>
            <p:cNvPr id="90" name="组合 14"/>
            <p:cNvGrpSpPr/>
            <p:nvPr/>
          </p:nvGrpSpPr>
          <p:grpSpPr>
            <a:xfrm>
              <a:off x="12880" y="91696"/>
              <a:ext cx="1598" cy="1394"/>
              <a:chOff x="21341" y="40333"/>
              <a:chExt cx="1598" cy="1394"/>
            </a:xfrm>
          </p:grpSpPr>
          <p:sp>
            <p:nvSpPr>
              <p:cNvPr id="40" name="平行四边形 39"/>
              <p:cNvSpPr/>
              <p:nvPr/>
            </p:nvSpPr>
            <p:spPr>
              <a:xfrm>
                <a:off x="21341" y="40619"/>
                <a:ext cx="1598" cy="1089"/>
              </a:xfrm>
              <a:prstGeom prst="parallelogram">
                <a:avLst>
                  <a:gd name="adj" fmla="val 22146"/>
                </a:avLst>
              </a:prstGeom>
              <a:solidFill>
                <a:srgbClr val="FFC000">
                  <a:lumMod val="40000"/>
                  <a:lumOff val="60000"/>
                </a:srgbClr>
              </a:solidFill>
              <a:ln w="63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35" name="平行四边形 34"/>
              <p:cNvSpPr/>
              <p:nvPr/>
            </p:nvSpPr>
            <p:spPr>
              <a:xfrm>
                <a:off x="21341" y="40566"/>
                <a:ext cx="1598" cy="1089"/>
              </a:xfrm>
              <a:prstGeom prst="parallelogram">
                <a:avLst>
                  <a:gd name="adj" fmla="val 22146"/>
                </a:avLst>
              </a:prstGeom>
              <a:solidFill>
                <a:srgbClr val="FFC000">
                  <a:lumMod val="40000"/>
                  <a:lumOff val="60000"/>
                </a:srgbClr>
              </a:solidFill>
              <a:ln w="63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36" name="平行四边形 35"/>
              <p:cNvSpPr/>
              <p:nvPr/>
            </p:nvSpPr>
            <p:spPr>
              <a:xfrm>
                <a:off x="21341" y="40513"/>
                <a:ext cx="1598" cy="1089"/>
              </a:xfrm>
              <a:prstGeom prst="parallelogram">
                <a:avLst>
                  <a:gd name="adj" fmla="val 22146"/>
                </a:avLst>
              </a:prstGeom>
              <a:solidFill>
                <a:srgbClr val="FFC000">
                  <a:lumMod val="40000"/>
                  <a:lumOff val="60000"/>
                </a:srgbClr>
              </a:solidFill>
              <a:ln w="63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37" name="平行四边形 36"/>
              <p:cNvSpPr/>
              <p:nvPr/>
            </p:nvSpPr>
            <p:spPr>
              <a:xfrm>
                <a:off x="21341" y="40460"/>
                <a:ext cx="1598" cy="1089"/>
              </a:xfrm>
              <a:prstGeom prst="parallelogram">
                <a:avLst>
                  <a:gd name="adj" fmla="val 22146"/>
                </a:avLst>
              </a:prstGeom>
              <a:solidFill>
                <a:srgbClr val="FFC000">
                  <a:lumMod val="40000"/>
                  <a:lumOff val="60000"/>
                </a:srgbClr>
              </a:solidFill>
              <a:ln w="63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38" name="平行四边形 37"/>
              <p:cNvSpPr/>
              <p:nvPr/>
            </p:nvSpPr>
            <p:spPr>
              <a:xfrm>
                <a:off x="21341" y="40407"/>
                <a:ext cx="1598" cy="1089"/>
              </a:xfrm>
              <a:prstGeom prst="parallelogram">
                <a:avLst>
                  <a:gd name="adj" fmla="val 22146"/>
                </a:avLst>
              </a:prstGeom>
              <a:solidFill>
                <a:srgbClr val="FFC000">
                  <a:lumMod val="40000"/>
                  <a:lumOff val="60000"/>
                </a:srgbClr>
              </a:solidFill>
              <a:ln w="63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39" name="平行四边形 38"/>
              <p:cNvSpPr/>
              <p:nvPr/>
            </p:nvSpPr>
            <p:spPr>
              <a:xfrm>
                <a:off x="21341" y="40354"/>
                <a:ext cx="1598" cy="1089"/>
              </a:xfrm>
              <a:prstGeom prst="parallelogram">
                <a:avLst>
                  <a:gd name="adj" fmla="val 22146"/>
                </a:avLst>
              </a:prstGeom>
              <a:solidFill>
                <a:srgbClr val="FFC000">
                  <a:lumMod val="40000"/>
                  <a:lumOff val="60000"/>
                </a:srgbClr>
              </a:solidFill>
              <a:ln w="63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45" name="平行四边形 44"/>
              <p:cNvSpPr/>
              <p:nvPr/>
            </p:nvSpPr>
            <p:spPr>
              <a:xfrm>
                <a:off x="21530" y="40482"/>
                <a:ext cx="1221" cy="832"/>
              </a:xfrm>
              <a:prstGeom prst="parallelogram">
                <a:avLst>
                  <a:gd name="adj" fmla="val 22146"/>
                </a:avLst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41" name="任意多边形 40"/>
              <p:cNvSpPr/>
              <p:nvPr/>
            </p:nvSpPr>
            <p:spPr>
              <a:xfrm>
                <a:off x="21992" y="40333"/>
                <a:ext cx="292" cy="1395"/>
              </a:xfrm>
              <a:custGeom>
                <a:avLst/>
                <a:gdLst>
                  <a:gd name="connsiteX0" fmla="*/ 3 w 423"/>
                  <a:gd name="connsiteY0" fmla="*/ 1987 h 1991"/>
                  <a:gd name="connsiteX1" fmla="*/ 0 w 423"/>
                  <a:gd name="connsiteY1" fmla="*/ 1549 h 1991"/>
                  <a:gd name="connsiteX2" fmla="*/ 353 w 423"/>
                  <a:gd name="connsiteY2" fmla="*/ 0 h 1991"/>
                  <a:gd name="connsiteX3" fmla="*/ 423 w 423"/>
                  <a:gd name="connsiteY3" fmla="*/ 0 h 1991"/>
                  <a:gd name="connsiteX4" fmla="*/ 78 w 423"/>
                  <a:gd name="connsiteY4" fmla="*/ 1552 h 1991"/>
                  <a:gd name="connsiteX5" fmla="*/ 82 w 423"/>
                  <a:gd name="connsiteY5" fmla="*/ 1991 h 1991"/>
                  <a:gd name="connsiteX6" fmla="*/ 3 w 423"/>
                  <a:gd name="connsiteY6" fmla="*/ 1987 h 1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3" h="1991">
                    <a:moveTo>
                      <a:pt x="3" y="1987"/>
                    </a:moveTo>
                    <a:lnTo>
                      <a:pt x="0" y="1549"/>
                    </a:lnTo>
                    <a:lnTo>
                      <a:pt x="353" y="0"/>
                    </a:lnTo>
                    <a:lnTo>
                      <a:pt x="423" y="0"/>
                    </a:lnTo>
                    <a:lnTo>
                      <a:pt x="78" y="1552"/>
                    </a:lnTo>
                    <a:lnTo>
                      <a:pt x="82" y="1991"/>
                    </a:lnTo>
                    <a:lnTo>
                      <a:pt x="3" y="1987"/>
                    </a:lnTo>
                    <a:close/>
                  </a:path>
                </a:pathLst>
              </a:custGeom>
              <a:solidFill>
                <a:srgbClr val="FFFFFF"/>
              </a:solidFill>
              <a:ln w="63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44" name="任意多边形 43"/>
              <p:cNvSpPr/>
              <p:nvPr/>
            </p:nvSpPr>
            <p:spPr>
              <a:xfrm>
                <a:off x="21438" y="40876"/>
                <a:ext cx="1409" cy="277"/>
              </a:xfrm>
              <a:custGeom>
                <a:avLst/>
                <a:gdLst>
                  <a:gd name="connsiteX0" fmla="*/ 16 w 2044"/>
                  <a:gd name="connsiteY0" fmla="*/ 4 h 402"/>
                  <a:gd name="connsiteX1" fmla="*/ 2033 w 2044"/>
                  <a:gd name="connsiteY1" fmla="*/ 0 h 402"/>
                  <a:gd name="connsiteX2" fmla="*/ 2044 w 2044"/>
                  <a:gd name="connsiteY2" fmla="*/ 285 h 402"/>
                  <a:gd name="connsiteX3" fmla="*/ 2018 w 2044"/>
                  <a:gd name="connsiteY3" fmla="*/ 402 h 402"/>
                  <a:gd name="connsiteX4" fmla="*/ 2014 w 2044"/>
                  <a:gd name="connsiteY4" fmla="*/ 68 h 402"/>
                  <a:gd name="connsiteX5" fmla="*/ 0 w 2044"/>
                  <a:gd name="connsiteY5" fmla="*/ 67 h 402"/>
                  <a:gd name="connsiteX6" fmla="*/ 16 w 2044"/>
                  <a:gd name="connsiteY6" fmla="*/ 4 h 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44" h="402">
                    <a:moveTo>
                      <a:pt x="16" y="4"/>
                    </a:moveTo>
                    <a:lnTo>
                      <a:pt x="2033" y="0"/>
                    </a:lnTo>
                    <a:lnTo>
                      <a:pt x="2044" y="285"/>
                    </a:lnTo>
                    <a:lnTo>
                      <a:pt x="2018" y="402"/>
                    </a:lnTo>
                    <a:lnTo>
                      <a:pt x="2014" y="68"/>
                    </a:lnTo>
                    <a:lnTo>
                      <a:pt x="0" y="67"/>
                    </a:lnTo>
                    <a:lnTo>
                      <a:pt x="16" y="4"/>
                    </a:lnTo>
                    <a:close/>
                  </a:path>
                </a:pathLst>
              </a:custGeom>
              <a:solidFill>
                <a:srgbClr val="FFFFFF"/>
              </a:solidFill>
              <a:ln w="63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</p:grpSp>
        <p:sp>
          <p:nvSpPr>
            <p:cNvPr id="46" name="矩形 45"/>
            <p:cNvSpPr/>
            <p:nvPr/>
          </p:nvSpPr>
          <p:spPr>
            <a:xfrm rot="16200000">
              <a:off x="15136" y="91477"/>
              <a:ext cx="1197" cy="1613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vert="vert" lIns="91440" tIns="0" rIns="91440" bIns="0" rtlCol="0" anchor="ctr" anchorCtr="0"/>
            <a:lstStyle/>
            <a:p>
              <a:pPr indent="0" algn="ctr" rtl="0" eaLnBrk="1" fontAlgn="auto" latinLnBrk="0" hangingPunct="1">
                <a:lnSpc>
                  <a:spcPct val="100000"/>
                </a:lnSpc>
              </a:pPr>
              <a:r>
                <a:rPr lang="en-US" altLang="zh-CN" sz="800" kern="100" spc="-55">
                  <a:ln w="9525">
                    <a:noFill/>
                    <a:round/>
                  </a:ln>
                  <a:solidFill>
                    <a:srgbClr val="000000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Times New Roman" panose="02020603050405020304"/>
                </a:rPr>
                <a:t>岗位实习</a:t>
              </a:r>
              <a:endParaRPr lang="en-US" altLang="zh-CN" sz="800" kern="100" spc="-55">
                <a:ln w="9525">
                  <a:noFill/>
                  <a:round/>
                </a:ln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Times New Roman" panose="02020603050405020304"/>
              </a:endParaRPr>
            </a:p>
            <a:p>
              <a:pPr indent="0" algn="ctr" rtl="0" eaLnBrk="1" fontAlgn="auto" latinLnBrk="0" hangingPunct="1">
                <a:lnSpc>
                  <a:spcPct val="100000"/>
                </a:lnSpc>
              </a:pPr>
              <a:r>
                <a:rPr lang="en-US" altLang="zh-CN" sz="800" kern="100" spc="-55">
                  <a:ln w="9525">
                    <a:noFill/>
                    <a:round/>
                  </a:ln>
                  <a:solidFill>
                    <a:srgbClr val="000000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Times New Roman" panose="02020603050405020304"/>
                </a:rPr>
                <a:t>信息汇总表</a:t>
              </a:r>
              <a:endParaRPr lang="en-US" altLang="zh-CN" sz="800" kern="100" spc="-55">
                <a:ln w="9525">
                  <a:noFill/>
                  <a:round/>
                </a:ln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Times New Roman" panose="02020603050405020304"/>
              </a:endParaRPr>
            </a:p>
            <a:p>
              <a:pPr indent="0" algn="ctr" rtl="0" eaLnBrk="1" fontAlgn="auto" latinLnBrk="0" hangingPunct="1">
                <a:lnSpc>
                  <a:spcPct val="100000"/>
                </a:lnSpc>
              </a:pPr>
              <a:r>
                <a:rPr lang="zh-CN" altLang="en-US" sz="800" kern="0" spc="-150">
                  <a:ln w="9525">
                    <a:noFill/>
                    <a:round/>
                  </a:ln>
                  <a:solidFill>
                    <a:schemeClr val="tx1"/>
                  </a:solidFill>
                  <a:uFillTx/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Times New Roman" panose="02020603050405020304"/>
                </a:rPr>
                <a:t>（</a:t>
              </a:r>
              <a:r>
                <a:rPr lang="en-US" altLang="zh-CN" sz="800" kern="0" spc="-150">
                  <a:solidFill>
                    <a:schemeClr val="tx1"/>
                  </a:solidFill>
                  <a:uFillTx/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Times New Roman" panose="02020603050405020304"/>
                </a:rPr>
                <a:t>指导老师-</a:t>
              </a:r>
              <a:r>
                <a:rPr lang="zh-CN" altLang="en-US" sz="800" kern="0" spc="-150">
                  <a:ln w="9525">
                    <a:noFill/>
                    <a:round/>
                  </a:ln>
                  <a:solidFill>
                    <a:schemeClr val="tx1"/>
                  </a:solidFill>
                  <a:uFillTx/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Times New Roman" panose="02020603050405020304"/>
                </a:rPr>
                <a:t>纸质版）</a:t>
              </a:r>
              <a:endParaRPr lang="zh-CN" altLang="en-US" sz="800" kern="0" spc="-150">
                <a:ln w="9525">
                  <a:noFill/>
                  <a:round/>
                </a:ln>
                <a:solidFill>
                  <a:schemeClr val="tx1"/>
                </a:solidFill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Times New Roman" panose="02020603050405020304"/>
              </a:endParaRPr>
            </a:p>
          </p:txBody>
        </p:sp>
        <p:sp>
          <p:nvSpPr>
            <p:cNvPr id="15" name="十字形 15"/>
            <p:cNvSpPr/>
            <p:nvPr/>
          </p:nvSpPr>
          <p:spPr>
            <a:xfrm>
              <a:off x="14521" y="92146"/>
              <a:ext cx="352" cy="352"/>
            </a:xfrm>
            <a:prstGeom prst="plus">
              <a:avLst>
                <a:gd name="adj" fmla="val 41806"/>
              </a:avLst>
            </a:prstGeom>
            <a:solidFill>
              <a:srgbClr val="7E7E7E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</p:sp>
      </p:grpSp>
      <p:sp>
        <p:nvSpPr>
          <p:cNvPr id="88" name="下箭头 88"/>
          <p:cNvSpPr/>
          <p:nvPr/>
        </p:nvSpPr>
        <p:spPr>
          <a:xfrm flipH="1">
            <a:off x="4059555" y="1338580"/>
            <a:ext cx="146685" cy="1216660"/>
          </a:xfrm>
          <a:prstGeom prst="downArrow">
            <a:avLst>
              <a:gd name="adj1" fmla="val 50000"/>
              <a:gd name="adj2" fmla="val 234415"/>
            </a:avLst>
          </a:prstGeom>
          <a:solidFill>
            <a:srgbClr val="FFFFFF">
              <a:lumMod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</p:sp>
      <p:sp>
        <p:nvSpPr>
          <p:cNvPr id="91" name="下箭头 91"/>
          <p:cNvSpPr/>
          <p:nvPr/>
        </p:nvSpPr>
        <p:spPr>
          <a:xfrm flipH="1">
            <a:off x="4059555" y="3117850"/>
            <a:ext cx="146685" cy="1216660"/>
          </a:xfrm>
          <a:prstGeom prst="downArrow">
            <a:avLst>
              <a:gd name="adj1" fmla="val 50000"/>
              <a:gd name="adj2" fmla="val 234415"/>
            </a:avLst>
          </a:prstGeom>
          <a:solidFill>
            <a:srgbClr val="FFFFFF">
              <a:lumMod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</p:sp>
      <p:sp>
        <p:nvSpPr>
          <p:cNvPr id="92" name="下箭头 92"/>
          <p:cNvSpPr/>
          <p:nvPr/>
        </p:nvSpPr>
        <p:spPr>
          <a:xfrm flipH="1">
            <a:off x="4059555" y="4897120"/>
            <a:ext cx="146685" cy="1216660"/>
          </a:xfrm>
          <a:prstGeom prst="downArrow">
            <a:avLst>
              <a:gd name="adj1" fmla="val 50000"/>
              <a:gd name="adj2" fmla="val 234415"/>
            </a:avLst>
          </a:prstGeom>
          <a:solidFill>
            <a:srgbClr val="FFFFFF">
              <a:lumMod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</p:sp>
      <p:sp>
        <p:nvSpPr>
          <p:cNvPr id="123" name="文本框 123"/>
          <p:cNvSpPr txBox="1"/>
          <p:nvPr/>
        </p:nvSpPr>
        <p:spPr>
          <a:xfrm>
            <a:off x="2592705" y="3260090"/>
            <a:ext cx="1352550" cy="845820"/>
          </a:xfrm>
          <a:prstGeom prst="rect">
            <a:avLst/>
          </a:prstGeom>
          <a:solidFill>
            <a:schemeClr val="bg1"/>
          </a:solidFill>
          <a:ln w="6350">
            <a:solidFill>
              <a:srgbClr val="7E7E7E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indent="0" algn="l" rtl="0" eaLnBrk="1" fontAlgn="auto" latinLnBrk="0" hangingPunct="1">
              <a:lnSpc>
                <a:spcPct val="100000"/>
              </a:lnSpc>
            </a:pPr>
            <a:r>
              <a:rPr lang="en-US" altLang="zh-CN" sz="1000" b="1" kern="100">
                <a:solidFill>
                  <a:srgbClr val="0B5B9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 panose="02020603050405020304"/>
              </a:rPr>
              <a:t>提交</a:t>
            </a:r>
            <a:endParaRPr lang="en-US" altLang="zh-CN" sz="1000" b="1" kern="100">
              <a:solidFill>
                <a:srgbClr val="0B5B9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Times New Roman" panose="02020603050405020304"/>
            </a:endParaRPr>
          </a:p>
          <a:p>
            <a:pPr indent="0" algn="l" rtl="0" eaLnBrk="1" fontAlgn="auto" latinLnBrk="0" hangingPunct="1">
              <a:lnSpc>
                <a:spcPct val="100000"/>
              </a:lnSpc>
            </a:pPr>
            <a:r>
              <a:rPr lang="en-US" altLang="zh-CN" sz="1000" b="1" kern="100">
                <a:solidFill>
                  <a:srgbClr val="0B5B9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 panose="02020603050405020304"/>
              </a:rPr>
              <a:t>材料</a:t>
            </a:r>
            <a:endParaRPr lang="en-US" altLang="zh-CN" sz="1000" b="1" kern="100">
              <a:solidFill>
                <a:srgbClr val="0B5B9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Times New Roman" panose="02020603050405020304"/>
            </a:endParaRPr>
          </a:p>
          <a:p>
            <a:pPr indent="0" algn="l" rtl="0" eaLnBrk="1" fontAlgn="auto" latinLnBrk="0" hangingPunct="1">
              <a:lnSpc>
                <a:spcPct val="100000"/>
              </a:lnSpc>
            </a:pPr>
            <a:r>
              <a:rPr lang="en-US" altLang="zh-CN" sz="1000" b="1" kern="100">
                <a:solidFill>
                  <a:srgbClr val="0B5B9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 panose="02020603050405020304"/>
              </a:rPr>
              <a:t>岗位实习信息汇总表</a:t>
            </a:r>
            <a:endParaRPr lang="en-US" altLang="zh-CN" sz="1000" b="1" kern="100">
              <a:solidFill>
                <a:srgbClr val="0B5B9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Times New Roman" panose="02020603050405020304"/>
            </a:endParaRPr>
          </a:p>
          <a:p>
            <a:pPr indent="0" algn="l" rtl="0" eaLnBrk="1" fontAlgn="auto" latinLnBrk="0" hangingPunct="1">
              <a:lnSpc>
                <a:spcPct val="100000"/>
              </a:lnSpc>
            </a:pPr>
            <a:r>
              <a:rPr lang="en-US" altLang="zh-CN" sz="1000" b="1" kern="100">
                <a:solidFill>
                  <a:srgbClr val="0B5B9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 panose="02020603050405020304"/>
              </a:rPr>
              <a:t>（指导老师-电子版）</a:t>
            </a:r>
            <a:endParaRPr lang="en-US" altLang="zh-CN" sz="1000" b="1" kern="100">
              <a:solidFill>
                <a:srgbClr val="0B5B9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Times New Roman" panose="02020603050405020304"/>
            </a:endParaRPr>
          </a:p>
        </p:txBody>
      </p:sp>
      <p:sp>
        <p:nvSpPr>
          <p:cNvPr id="125" name="文本框 125"/>
          <p:cNvSpPr txBox="1"/>
          <p:nvPr/>
        </p:nvSpPr>
        <p:spPr>
          <a:xfrm>
            <a:off x="2592705" y="1523365"/>
            <a:ext cx="1352550" cy="845820"/>
          </a:xfrm>
          <a:prstGeom prst="rect">
            <a:avLst/>
          </a:prstGeom>
          <a:solidFill>
            <a:schemeClr val="bg1"/>
          </a:solidFill>
          <a:ln w="6350">
            <a:solidFill>
              <a:srgbClr val="7E7E7E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indent="0" algn="l" rtl="0" eaLnBrk="1" fontAlgn="auto" latinLnBrk="0" hangingPunct="1">
              <a:lnSpc>
                <a:spcPct val="100000"/>
              </a:lnSpc>
            </a:pPr>
            <a:r>
              <a:rPr lang="en-US" altLang="zh-CN" sz="1000" b="1" kern="100">
                <a:solidFill>
                  <a:srgbClr val="0B5B98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charset="-122"/>
                <a:sym typeface="Times New Roman" panose="02020603050405020304"/>
              </a:rPr>
              <a:t>提交</a:t>
            </a:r>
            <a:endParaRPr lang="en-US" altLang="zh-CN" sz="1000" b="1" kern="100">
              <a:solidFill>
                <a:srgbClr val="0B5B98"/>
              </a:solidFill>
              <a:latin typeface="微软雅黑" panose="020B0503020204020204" charset="-122"/>
              <a:ea typeface="微软雅黑" panose="020B0503020204020204" charset="-122"/>
              <a:cs typeface="仿宋" panose="02010609060101010101" charset="-122"/>
              <a:sym typeface="Times New Roman" panose="02020603050405020304"/>
            </a:endParaRPr>
          </a:p>
          <a:p>
            <a:pPr indent="0" algn="l" rtl="0" eaLnBrk="1" fontAlgn="auto" latinLnBrk="0" hangingPunct="1">
              <a:lnSpc>
                <a:spcPct val="100000"/>
              </a:lnSpc>
            </a:pPr>
            <a:r>
              <a:rPr lang="en-US" altLang="zh-CN" sz="1000" b="1" kern="100">
                <a:solidFill>
                  <a:srgbClr val="0B5B98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charset="-122"/>
                <a:sym typeface="Times New Roman" panose="02020603050405020304"/>
              </a:rPr>
              <a:t>材料</a:t>
            </a:r>
            <a:endParaRPr lang="en-US" altLang="zh-CN" sz="1000" b="1" kern="100">
              <a:solidFill>
                <a:srgbClr val="0B5B98"/>
              </a:solidFill>
              <a:latin typeface="微软雅黑" panose="020B0503020204020204" charset="-122"/>
              <a:ea typeface="微软雅黑" panose="020B0503020204020204" charset="-122"/>
              <a:cs typeface="仿宋" panose="02010609060101010101" charset="-122"/>
              <a:sym typeface="Times New Roman" panose="02020603050405020304"/>
            </a:endParaRPr>
          </a:p>
        </p:txBody>
      </p:sp>
      <p:sp>
        <p:nvSpPr>
          <p:cNvPr id="126" name="文本框 126"/>
          <p:cNvSpPr txBox="1"/>
          <p:nvPr/>
        </p:nvSpPr>
        <p:spPr>
          <a:xfrm>
            <a:off x="2592705" y="5068570"/>
            <a:ext cx="1352550" cy="845820"/>
          </a:xfrm>
          <a:prstGeom prst="rect">
            <a:avLst/>
          </a:prstGeom>
          <a:solidFill>
            <a:schemeClr val="bg1"/>
          </a:solidFill>
          <a:ln w="6350">
            <a:solidFill>
              <a:srgbClr val="7E7E7E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indent="0" algn="l" rtl="0" eaLnBrk="1" fontAlgn="auto" latinLnBrk="0" hangingPunct="1">
              <a:lnSpc>
                <a:spcPct val="100000"/>
              </a:lnSpc>
            </a:pPr>
            <a:r>
              <a:rPr lang="en-US" altLang="zh-CN" sz="1000" b="1" kern="100">
                <a:solidFill>
                  <a:srgbClr val="0B5B9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 panose="02020603050405020304"/>
              </a:rPr>
              <a:t>提交</a:t>
            </a:r>
            <a:endParaRPr lang="en-US" altLang="zh-CN" sz="1000" b="1" kern="100">
              <a:solidFill>
                <a:srgbClr val="0B5B9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Times New Roman" panose="02020603050405020304"/>
            </a:endParaRPr>
          </a:p>
          <a:p>
            <a:pPr indent="0" algn="l" rtl="0" eaLnBrk="1" fontAlgn="auto" latinLnBrk="0" hangingPunct="1">
              <a:lnSpc>
                <a:spcPct val="100000"/>
              </a:lnSpc>
            </a:pPr>
            <a:r>
              <a:rPr lang="en-US" altLang="zh-CN" sz="1000" b="1" kern="100">
                <a:solidFill>
                  <a:srgbClr val="0B5B9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 panose="02020603050405020304"/>
              </a:rPr>
              <a:t>岗位实习信息汇总表（二级学院-电子版）</a:t>
            </a:r>
            <a:endParaRPr lang="en-US" altLang="zh-CN" sz="1000" b="1" kern="100">
              <a:solidFill>
                <a:srgbClr val="0B5B9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Times New Roman" panose="02020603050405020304"/>
            </a:endParaRPr>
          </a:p>
        </p:txBody>
      </p:sp>
      <p:sp>
        <p:nvSpPr>
          <p:cNvPr id="127" name="文本框 127"/>
          <p:cNvSpPr txBox="1"/>
          <p:nvPr/>
        </p:nvSpPr>
        <p:spPr>
          <a:xfrm>
            <a:off x="5260340" y="6207760"/>
            <a:ext cx="1596390" cy="42418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indent="0" algn="l" rtl="0" eaLnBrk="1" fontAlgn="auto" latinLnBrk="0" hangingPunct="1">
              <a:lnSpc>
                <a:spcPct val="100000"/>
              </a:lnSpc>
            </a:pPr>
            <a:r>
              <a:rPr lang="en-US" altLang="zh-CN" sz="1400" kern="1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Times New Roman" panose="02020603050405020304"/>
              </a:rPr>
              <a:t>材料检查</a:t>
            </a:r>
            <a:endParaRPr lang="en-US" altLang="zh-CN" sz="1400" kern="100"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Times New Roman" panose="02020603050405020304"/>
            </a:endParaRPr>
          </a:p>
        </p:txBody>
      </p:sp>
      <p:sp>
        <p:nvSpPr>
          <p:cNvPr id="140" name="文本框 140"/>
          <p:cNvSpPr txBox="1"/>
          <p:nvPr/>
        </p:nvSpPr>
        <p:spPr>
          <a:xfrm>
            <a:off x="5275580" y="4785995"/>
            <a:ext cx="3839845" cy="84582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indent="0" algn="l" rtl="0" eaLnBrk="1" fontAlgn="auto" latinLnBrk="0" hangingPunct="1">
              <a:lnSpc>
                <a:spcPct val="100000"/>
              </a:lnSpc>
            </a:pPr>
            <a:r>
              <a:rPr lang="en-US" altLang="zh-CN" sz="1000" kern="1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Times New Roman" panose="02020603050405020304"/>
              </a:rPr>
              <a:t>注：</a:t>
            </a:r>
            <a:endParaRPr lang="en-US" altLang="zh-CN" sz="1000" kern="100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Times New Roman" panose="02020603050405020304"/>
            </a:endParaRPr>
          </a:p>
          <a:p>
            <a:pPr indent="0" algn="l" rtl="0" eaLnBrk="1" fontAlgn="auto" latinLnBrk="0" hangingPunct="1">
              <a:lnSpc>
                <a:spcPct val="100000"/>
              </a:lnSpc>
            </a:pPr>
            <a:r>
              <a:rPr lang="en-US" altLang="zh-CN" sz="1000" kern="1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Times New Roman" panose="02020603050405020304"/>
              </a:rPr>
              <a:t>1.</a:t>
            </a:r>
            <a:r>
              <a:rPr lang="zh-CN" sz="1000" kern="1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Times New Roman" panose="02020603050405020304"/>
              </a:rPr>
              <a:t>归档顺序按最新批次在上，过往批次在下进行放置。</a:t>
            </a:r>
            <a:endParaRPr lang="zh-CN" sz="1000" kern="100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Times New Roman" panose="02020603050405020304"/>
            </a:endParaRPr>
          </a:p>
          <a:p>
            <a:pPr indent="0" algn="l" rtl="0" eaLnBrk="1" fontAlgn="auto" latinLnBrk="0" hangingPunct="1">
              <a:lnSpc>
                <a:spcPct val="100000"/>
              </a:lnSpc>
            </a:pPr>
            <a:r>
              <a:rPr lang="en-US" altLang="zh-CN" sz="1000" kern="1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Times New Roman" panose="02020603050405020304"/>
              </a:rPr>
              <a:t>2.</a:t>
            </a:r>
            <a:r>
              <a:rPr lang="zh-CN" altLang="en-US" sz="1000" kern="1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Times New Roman" panose="02020603050405020304"/>
              </a:rPr>
              <a:t>材料归档逻辑：专业</a:t>
            </a:r>
            <a:r>
              <a:rPr lang="en-US" altLang="zh-CN" sz="1000" kern="1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Times New Roman" panose="02020603050405020304"/>
              </a:rPr>
              <a:t>——</a:t>
            </a:r>
            <a:r>
              <a:rPr lang="zh-CN" altLang="en-US" sz="1000" kern="1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Times New Roman" panose="02020603050405020304"/>
              </a:rPr>
              <a:t>年级（届别）</a:t>
            </a:r>
            <a:r>
              <a:rPr lang="en-US" altLang="zh-CN" sz="1000" kern="1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Times New Roman" panose="02020603050405020304"/>
              </a:rPr>
              <a:t>——</a:t>
            </a:r>
            <a:r>
              <a:rPr lang="zh-CN" altLang="en-US" sz="1000" kern="1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Times New Roman" panose="02020603050405020304"/>
              </a:rPr>
              <a:t>指导老师</a:t>
            </a:r>
            <a:r>
              <a:rPr lang="en-US" altLang="zh-CN" sz="1000" kern="1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Times New Roman" panose="02020603050405020304"/>
              </a:rPr>
              <a:t>——</a:t>
            </a:r>
            <a:r>
              <a:rPr lang="zh-CN" altLang="en-US" sz="1000" kern="1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Times New Roman" panose="02020603050405020304"/>
              </a:rPr>
              <a:t>批次</a:t>
            </a:r>
            <a:endParaRPr lang="zh-CN" altLang="en-US" sz="1000" kern="100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Times New Roman" panose="02020603050405020304"/>
            </a:endParaRPr>
          </a:p>
        </p:txBody>
      </p:sp>
      <p:grpSp>
        <p:nvGrpSpPr>
          <p:cNvPr id="8" name="组合 1"/>
          <p:cNvGrpSpPr/>
          <p:nvPr/>
        </p:nvGrpSpPr>
        <p:grpSpPr>
          <a:xfrm rot="0">
            <a:off x="5260340" y="4122420"/>
            <a:ext cx="966470" cy="1297940"/>
            <a:chOff x="18699" y="44915"/>
            <a:chExt cx="2026" cy="2721"/>
          </a:xfrm>
        </p:grpSpPr>
        <p:grpSp>
          <p:nvGrpSpPr>
            <p:cNvPr id="9" name="组合 17"/>
            <p:cNvGrpSpPr/>
            <p:nvPr/>
          </p:nvGrpSpPr>
          <p:grpSpPr>
            <a:xfrm>
              <a:off x="18699" y="44915"/>
              <a:ext cx="2026" cy="1395"/>
              <a:chOff x="10356" y="94172"/>
              <a:chExt cx="2026" cy="1395"/>
            </a:xfrm>
          </p:grpSpPr>
          <p:sp>
            <p:nvSpPr>
              <p:cNvPr id="10" name="平行四边形 46"/>
              <p:cNvSpPr/>
              <p:nvPr/>
            </p:nvSpPr>
            <p:spPr>
              <a:xfrm>
                <a:off x="10356" y="94458"/>
                <a:ext cx="1599" cy="1089"/>
              </a:xfrm>
              <a:prstGeom prst="parallelogram">
                <a:avLst>
                  <a:gd name="adj" fmla="val 22146"/>
                </a:avLst>
              </a:prstGeom>
              <a:solidFill>
                <a:srgbClr val="FFE699"/>
              </a:solidFill>
              <a:ln w="63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11" name="平行四边形 47"/>
              <p:cNvSpPr/>
              <p:nvPr/>
            </p:nvSpPr>
            <p:spPr>
              <a:xfrm>
                <a:off x="10356" y="94405"/>
                <a:ext cx="1599" cy="1089"/>
              </a:xfrm>
              <a:prstGeom prst="parallelogram">
                <a:avLst>
                  <a:gd name="adj" fmla="val 22146"/>
                </a:avLst>
              </a:prstGeom>
              <a:solidFill>
                <a:srgbClr val="FFE699"/>
              </a:solidFill>
              <a:ln w="63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12" name="平行四边形 48"/>
              <p:cNvSpPr/>
              <p:nvPr/>
            </p:nvSpPr>
            <p:spPr>
              <a:xfrm>
                <a:off x="10356" y="94352"/>
                <a:ext cx="1599" cy="1089"/>
              </a:xfrm>
              <a:prstGeom prst="parallelogram">
                <a:avLst>
                  <a:gd name="adj" fmla="val 22146"/>
                </a:avLst>
              </a:prstGeom>
              <a:solidFill>
                <a:srgbClr val="FFE699"/>
              </a:solidFill>
              <a:ln w="63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14" name="平行四边形 49"/>
              <p:cNvSpPr/>
              <p:nvPr/>
            </p:nvSpPr>
            <p:spPr>
              <a:xfrm>
                <a:off x="10356" y="94299"/>
                <a:ext cx="1599" cy="1089"/>
              </a:xfrm>
              <a:prstGeom prst="parallelogram">
                <a:avLst>
                  <a:gd name="adj" fmla="val 22146"/>
                </a:avLst>
              </a:prstGeom>
              <a:solidFill>
                <a:srgbClr val="FFE699"/>
              </a:solidFill>
              <a:ln w="63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17" name="平行四边形 50"/>
              <p:cNvSpPr/>
              <p:nvPr/>
            </p:nvSpPr>
            <p:spPr>
              <a:xfrm>
                <a:off x="10356" y="94246"/>
                <a:ext cx="1599" cy="1089"/>
              </a:xfrm>
              <a:prstGeom prst="parallelogram">
                <a:avLst>
                  <a:gd name="adj" fmla="val 22146"/>
                </a:avLst>
              </a:prstGeom>
              <a:solidFill>
                <a:srgbClr val="FFE699"/>
              </a:solidFill>
              <a:ln w="63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18" name="平行四边形 51"/>
              <p:cNvSpPr/>
              <p:nvPr/>
            </p:nvSpPr>
            <p:spPr>
              <a:xfrm>
                <a:off x="10356" y="94193"/>
                <a:ext cx="1599" cy="1089"/>
              </a:xfrm>
              <a:prstGeom prst="parallelogram">
                <a:avLst>
                  <a:gd name="adj" fmla="val 22146"/>
                </a:avLst>
              </a:prstGeom>
              <a:solidFill>
                <a:srgbClr val="FFE699"/>
              </a:solidFill>
              <a:ln w="63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19" name="平行四边形 52"/>
              <p:cNvSpPr/>
              <p:nvPr/>
            </p:nvSpPr>
            <p:spPr>
              <a:xfrm>
                <a:off x="10545" y="94321"/>
                <a:ext cx="1221" cy="832"/>
              </a:xfrm>
              <a:prstGeom prst="parallelogram">
                <a:avLst>
                  <a:gd name="adj" fmla="val 22146"/>
                </a:avLst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24" name="任意多边形 53"/>
              <p:cNvSpPr/>
              <p:nvPr/>
            </p:nvSpPr>
            <p:spPr>
              <a:xfrm>
                <a:off x="11007" y="94172"/>
                <a:ext cx="292" cy="1395"/>
              </a:xfrm>
              <a:custGeom>
                <a:avLst/>
                <a:gdLst>
                  <a:gd name="connsiteX0" fmla="*/ 3 w 423"/>
                  <a:gd name="connsiteY0" fmla="*/ 1987 h 1991"/>
                  <a:gd name="connsiteX1" fmla="*/ 0 w 423"/>
                  <a:gd name="connsiteY1" fmla="*/ 1549 h 1991"/>
                  <a:gd name="connsiteX2" fmla="*/ 353 w 423"/>
                  <a:gd name="connsiteY2" fmla="*/ 0 h 1991"/>
                  <a:gd name="connsiteX3" fmla="*/ 423 w 423"/>
                  <a:gd name="connsiteY3" fmla="*/ 0 h 1991"/>
                  <a:gd name="connsiteX4" fmla="*/ 78 w 423"/>
                  <a:gd name="connsiteY4" fmla="*/ 1552 h 1991"/>
                  <a:gd name="connsiteX5" fmla="*/ 82 w 423"/>
                  <a:gd name="connsiteY5" fmla="*/ 1991 h 1991"/>
                  <a:gd name="connsiteX6" fmla="*/ 3 w 423"/>
                  <a:gd name="connsiteY6" fmla="*/ 1987 h 1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3" h="1991">
                    <a:moveTo>
                      <a:pt x="3" y="1987"/>
                    </a:moveTo>
                    <a:lnTo>
                      <a:pt x="0" y="1549"/>
                    </a:lnTo>
                    <a:lnTo>
                      <a:pt x="353" y="0"/>
                    </a:lnTo>
                    <a:lnTo>
                      <a:pt x="423" y="0"/>
                    </a:lnTo>
                    <a:lnTo>
                      <a:pt x="78" y="1552"/>
                    </a:lnTo>
                    <a:lnTo>
                      <a:pt x="82" y="1991"/>
                    </a:lnTo>
                    <a:lnTo>
                      <a:pt x="3" y="1987"/>
                    </a:lnTo>
                    <a:close/>
                  </a:path>
                </a:pathLst>
              </a:custGeom>
              <a:solidFill>
                <a:srgbClr val="FFFFFF"/>
              </a:solidFill>
              <a:ln w="63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25" name="任意多边形 54"/>
              <p:cNvSpPr/>
              <p:nvPr/>
            </p:nvSpPr>
            <p:spPr>
              <a:xfrm>
                <a:off x="10453" y="94715"/>
                <a:ext cx="1410" cy="277"/>
              </a:xfrm>
              <a:custGeom>
                <a:avLst/>
                <a:gdLst>
                  <a:gd name="connsiteX0" fmla="*/ 16 w 2044"/>
                  <a:gd name="connsiteY0" fmla="*/ 4 h 402"/>
                  <a:gd name="connsiteX1" fmla="*/ 2033 w 2044"/>
                  <a:gd name="connsiteY1" fmla="*/ 0 h 402"/>
                  <a:gd name="connsiteX2" fmla="*/ 2044 w 2044"/>
                  <a:gd name="connsiteY2" fmla="*/ 285 h 402"/>
                  <a:gd name="connsiteX3" fmla="*/ 2018 w 2044"/>
                  <a:gd name="connsiteY3" fmla="*/ 402 h 402"/>
                  <a:gd name="connsiteX4" fmla="*/ 2014 w 2044"/>
                  <a:gd name="connsiteY4" fmla="*/ 68 h 402"/>
                  <a:gd name="connsiteX5" fmla="*/ 0 w 2044"/>
                  <a:gd name="connsiteY5" fmla="*/ 67 h 402"/>
                  <a:gd name="connsiteX6" fmla="*/ 16 w 2044"/>
                  <a:gd name="connsiteY6" fmla="*/ 4 h 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44" h="402">
                    <a:moveTo>
                      <a:pt x="16" y="4"/>
                    </a:moveTo>
                    <a:lnTo>
                      <a:pt x="2033" y="0"/>
                    </a:lnTo>
                    <a:lnTo>
                      <a:pt x="2044" y="285"/>
                    </a:lnTo>
                    <a:lnTo>
                      <a:pt x="2018" y="402"/>
                    </a:lnTo>
                    <a:lnTo>
                      <a:pt x="2014" y="68"/>
                    </a:lnTo>
                    <a:lnTo>
                      <a:pt x="0" y="67"/>
                    </a:lnTo>
                    <a:lnTo>
                      <a:pt x="16" y="4"/>
                    </a:lnTo>
                    <a:close/>
                  </a:path>
                </a:pathLst>
              </a:custGeom>
              <a:solidFill>
                <a:srgbClr val="FFFFFF"/>
              </a:solidFill>
              <a:ln w="63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26" name="矩形 55"/>
              <p:cNvSpPr/>
              <p:nvPr/>
            </p:nvSpPr>
            <p:spPr>
              <a:xfrm rot="16200000">
                <a:off x="11458" y="94521"/>
                <a:ext cx="787" cy="1060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vert="vert" wrap="square" lIns="0" tIns="0" rIns="0" bIns="0" rtlCol="0" anchor="ctr" anchorCtr="1">
                <a:noAutofit/>
              </a:bodyPr>
              <a:lstStyle/>
              <a:p>
                <a:pPr indent="0" algn="ctr" rtl="0" eaLnBrk="1" fontAlgn="auto" latinLnBrk="0" hangingPunct="1">
                  <a:lnSpc>
                    <a:spcPts val="1000"/>
                  </a:lnSpc>
                </a:pPr>
                <a:r>
                  <a:rPr lang="en-US" altLang="zh-CN" sz="650" kern="100">
                    <a:ln w="9525">
                      <a:noFill/>
                      <a:round/>
                    </a:ln>
                    <a:solidFill>
                      <a:srgbClr val="000000"/>
                    </a:solidFill>
                    <a:latin typeface="仿宋" panose="02010609060101010101" charset="-122"/>
                    <a:ea typeface="仿宋" panose="02010609060101010101" charset="-122"/>
                    <a:cs typeface="仿宋" panose="02010609060101010101" charset="-122"/>
                    <a:sym typeface="Times New Roman" panose="02020603050405020304"/>
                  </a:rPr>
                  <a:t>岗位实习</a:t>
                </a:r>
                <a:endParaRPr lang="en-US" altLang="zh-CN" sz="650" kern="100">
                  <a:ln w="9525">
                    <a:noFill/>
                    <a:round/>
                  </a:ln>
                  <a:solidFill>
                    <a:srgbClr val="000000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Times New Roman" panose="02020603050405020304"/>
                </a:endParaRPr>
              </a:p>
              <a:p>
                <a:pPr indent="0" algn="ctr" rtl="0" eaLnBrk="1" fontAlgn="auto" latinLnBrk="0" hangingPunct="1">
                  <a:lnSpc>
                    <a:spcPts val="1000"/>
                  </a:lnSpc>
                </a:pPr>
                <a:r>
                  <a:rPr lang="en-US" altLang="zh-CN" sz="650" kern="100">
                    <a:ln w="9525">
                      <a:noFill/>
                      <a:round/>
                    </a:ln>
                    <a:solidFill>
                      <a:srgbClr val="000000"/>
                    </a:solidFill>
                    <a:latin typeface="仿宋" panose="02010609060101010101" charset="-122"/>
                    <a:ea typeface="仿宋" panose="02010609060101010101" charset="-122"/>
                    <a:cs typeface="仿宋" panose="02010609060101010101" charset="-122"/>
                    <a:sym typeface="Times New Roman" panose="02020603050405020304"/>
                  </a:rPr>
                  <a:t>信息汇总表</a:t>
                </a:r>
                <a:endParaRPr lang="en-US" altLang="zh-CN" sz="650" kern="100">
                  <a:ln w="9525">
                    <a:noFill/>
                    <a:round/>
                  </a:ln>
                  <a:solidFill>
                    <a:srgbClr val="000000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Times New Roman" panose="02020603050405020304"/>
                </a:endParaRPr>
              </a:p>
              <a:p>
                <a:pPr indent="0" algn="ctr" rtl="0" eaLnBrk="1" fontAlgn="auto" latinLnBrk="0" hangingPunct="1">
                  <a:lnSpc>
                    <a:spcPts val="1000"/>
                  </a:lnSpc>
                </a:pPr>
                <a:r>
                  <a:rPr lang="zh-CN" altLang="en-US" sz="600" kern="100" spc="-150">
                    <a:ln w="9525">
                      <a:noFill/>
                      <a:round/>
                    </a:ln>
                    <a:solidFill>
                      <a:srgbClr val="000000"/>
                    </a:solidFill>
                    <a:uFillTx/>
                    <a:latin typeface="仿宋" panose="02010609060101010101" charset="-122"/>
                    <a:ea typeface="仿宋" panose="02010609060101010101" charset="-122"/>
                    <a:cs typeface="仿宋" panose="02010609060101010101" charset="-122"/>
                    <a:sym typeface="Times New Roman" panose="02020603050405020304"/>
                  </a:rPr>
                  <a:t>（指导老师</a:t>
                </a:r>
                <a:r>
                  <a:rPr lang="en-US" altLang="zh-CN" sz="600" kern="100" spc="-150">
                    <a:ln w="9525">
                      <a:noFill/>
                      <a:round/>
                    </a:ln>
                    <a:solidFill>
                      <a:srgbClr val="000000"/>
                    </a:solidFill>
                    <a:uFillTx/>
                    <a:latin typeface="仿宋" panose="02010609060101010101" charset="-122"/>
                    <a:ea typeface="仿宋" panose="02010609060101010101" charset="-122"/>
                    <a:cs typeface="仿宋" panose="02010609060101010101" charset="-122"/>
                    <a:sym typeface="Times New Roman" panose="02020603050405020304"/>
                  </a:rPr>
                  <a:t>-</a:t>
                </a:r>
                <a:r>
                  <a:rPr lang="zh-CN" altLang="en-US" sz="600" kern="100" spc="-150">
                    <a:ln w="9525">
                      <a:noFill/>
                      <a:round/>
                    </a:ln>
                    <a:solidFill>
                      <a:srgbClr val="000000"/>
                    </a:solidFill>
                    <a:uFillTx/>
                    <a:latin typeface="仿宋" panose="02010609060101010101" charset="-122"/>
                    <a:ea typeface="仿宋" panose="02010609060101010101" charset="-122"/>
                    <a:cs typeface="仿宋" panose="02010609060101010101" charset="-122"/>
                    <a:sym typeface="Times New Roman" panose="02020603050405020304"/>
                  </a:rPr>
                  <a:t>纸质版）</a:t>
                </a:r>
                <a:endParaRPr lang="zh-CN" altLang="en-US" sz="600" kern="100" spc="-150">
                  <a:ln w="9525">
                    <a:noFill/>
                    <a:round/>
                  </a:ln>
                  <a:solidFill>
                    <a:srgbClr val="000000"/>
                  </a:solidFill>
                  <a:uFillTx/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Times New Roman" panose="02020603050405020304"/>
                </a:endParaRPr>
              </a:p>
            </p:txBody>
          </p:sp>
        </p:grpSp>
        <p:sp>
          <p:nvSpPr>
            <p:cNvPr id="27" name="文本框 93"/>
            <p:cNvSpPr txBox="1"/>
            <p:nvPr/>
          </p:nvSpPr>
          <p:spPr>
            <a:xfrm>
              <a:off x="18717" y="46196"/>
              <a:ext cx="1890" cy="144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indent="0" algn="just">
                <a:lnSpc>
                  <a:spcPct val="100000"/>
                </a:lnSpc>
              </a:pPr>
              <a:r>
                <a:rPr lang="en-US" altLang="zh-CN" sz="1200" kern="100"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Times New Roman" panose="02020603050405020304"/>
                </a:rPr>
                <a:t>指导老师</a:t>
              </a:r>
              <a:r>
                <a:rPr lang="en-US" altLang="zh-CN" sz="1200" kern="100"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Times New Roman" panose="02020603050405020304"/>
                </a:rPr>
                <a:t>A</a:t>
              </a:r>
              <a:endParaRPr lang="en-US" altLang="zh-CN" sz="1200" kern="1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Times New Roman" panose="02020603050405020304"/>
              </a:endParaRPr>
            </a:p>
          </p:txBody>
        </p:sp>
      </p:grpSp>
      <p:grpSp>
        <p:nvGrpSpPr>
          <p:cNvPr id="30" name="组合 1"/>
          <p:cNvGrpSpPr/>
          <p:nvPr/>
        </p:nvGrpSpPr>
        <p:grpSpPr>
          <a:xfrm rot="0">
            <a:off x="6350000" y="4122420"/>
            <a:ext cx="966470" cy="1297940"/>
            <a:chOff x="18699" y="44915"/>
            <a:chExt cx="2026" cy="2721"/>
          </a:xfrm>
        </p:grpSpPr>
        <p:grpSp>
          <p:nvGrpSpPr>
            <p:cNvPr id="31" name="组合 17"/>
            <p:cNvGrpSpPr/>
            <p:nvPr/>
          </p:nvGrpSpPr>
          <p:grpSpPr>
            <a:xfrm>
              <a:off x="18699" y="44915"/>
              <a:ext cx="2026" cy="1395"/>
              <a:chOff x="10356" y="94172"/>
              <a:chExt cx="2026" cy="1395"/>
            </a:xfrm>
          </p:grpSpPr>
          <p:sp>
            <p:nvSpPr>
              <p:cNvPr id="32" name="平行四边形 46"/>
              <p:cNvSpPr/>
              <p:nvPr/>
            </p:nvSpPr>
            <p:spPr>
              <a:xfrm>
                <a:off x="10356" y="94458"/>
                <a:ext cx="1599" cy="1089"/>
              </a:xfrm>
              <a:prstGeom prst="parallelogram">
                <a:avLst>
                  <a:gd name="adj" fmla="val 22146"/>
                </a:avLst>
              </a:prstGeom>
              <a:solidFill>
                <a:srgbClr val="FFE699"/>
              </a:solidFill>
              <a:ln w="63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33" name="平行四边形 47"/>
              <p:cNvSpPr/>
              <p:nvPr/>
            </p:nvSpPr>
            <p:spPr>
              <a:xfrm>
                <a:off x="10356" y="94405"/>
                <a:ext cx="1599" cy="1089"/>
              </a:xfrm>
              <a:prstGeom prst="parallelogram">
                <a:avLst>
                  <a:gd name="adj" fmla="val 22146"/>
                </a:avLst>
              </a:prstGeom>
              <a:solidFill>
                <a:srgbClr val="FFE699"/>
              </a:solidFill>
              <a:ln w="63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42" name="平行四边形 48"/>
              <p:cNvSpPr/>
              <p:nvPr/>
            </p:nvSpPr>
            <p:spPr>
              <a:xfrm>
                <a:off x="10356" y="94352"/>
                <a:ext cx="1599" cy="1089"/>
              </a:xfrm>
              <a:prstGeom prst="parallelogram">
                <a:avLst>
                  <a:gd name="adj" fmla="val 22146"/>
                </a:avLst>
              </a:prstGeom>
              <a:solidFill>
                <a:srgbClr val="FFE699"/>
              </a:solidFill>
              <a:ln w="63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43" name="平行四边形 49"/>
              <p:cNvSpPr/>
              <p:nvPr/>
            </p:nvSpPr>
            <p:spPr>
              <a:xfrm>
                <a:off x="10356" y="94299"/>
                <a:ext cx="1599" cy="1089"/>
              </a:xfrm>
              <a:prstGeom prst="parallelogram">
                <a:avLst>
                  <a:gd name="adj" fmla="val 22146"/>
                </a:avLst>
              </a:prstGeom>
              <a:solidFill>
                <a:srgbClr val="FFE699"/>
              </a:solidFill>
              <a:ln w="63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47" name="平行四边形 50"/>
              <p:cNvSpPr/>
              <p:nvPr/>
            </p:nvSpPr>
            <p:spPr>
              <a:xfrm>
                <a:off x="10356" y="94246"/>
                <a:ext cx="1599" cy="1089"/>
              </a:xfrm>
              <a:prstGeom prst="parallelogram">
                <a:avLst>
                  <a:gd name="adj" fmla="val 22146"/>
                </a:avLst>
              </a:prstGeom>
              <a:solidFill>
                <a:srgbClr val="FFE699"/>
              </a:solidFill>
              <a:ln w="63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48" name="平行四边形 51"/>
              <p:cNvSpPr/>
              <p:nvPr/>
            </p:nvSpPr>
            <p:spPr>
              <a:xfrm>
                <a:off x="10356" y="94193"/>
                <a:ext cx="1599" cy="1089"/>
              </a:xfrm>
              <a:prstGeom prst="parallelogram">
                <a:avLst>
                  <a:gd name="adj" fmla="val 22146"/>
                </a:avLst>
              </a:prstGeom>
              <a:solidFill>
                <a:srgbClr val="FFE699"/>
              </a:solidFill>
              <a:ln w="63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49" name="平行四边形 52"/>
              <p:cNvSpPr/>
              <p:nvPr/>
            </p:nvSpPr>
            <p:spPr>
              <a:xfrm>
                <a:off x="10545" y="94321"/>
                <a:ext cx="1221" cy="832"/>
              </a:xfrm>
              <a:prstGeom prst="parallelogram">
                <a:avLst>
                  <a:gd name="adj" fmla="val 22146"/>
                </a:avLst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50" name="任意多边形 53"/>
              <p:cNvSpPr/>
              <p:nvPr/>
            </p:nvSpPr>
            <p:spPr>
              <a:xfrm>
                <a:off x="11007" y="94172"/>
                <a:ext cx="292" cy="1395"/>
              </a:xfrm>
              <a:custGeom>
                <a:avLst/>
                <a:gdLst>
                  <a:gd name="connsiteX0" fmla="*/ 3 w 423"/>
                  <a:gd name="connsiteY0" fmla="*/ 1987 h 1991"/>
                  <a:gd name="connsiteX1" fmla="*/ 0 w 423"/>
                  <a:gd name="connsiteY1" fmla="*/ 1549 h 1991"/>
                  <a:gd name="connsiteX2" fmla="*/ 353 w 423"/>
                  <a:gd name="connsiteY2" fmla="*/ 0 h 1991"/>
                  <a:gd name="connsiteX3" fmla="*/ 423 w 423"/>
                  <a:gd name="connsiteY3" fmla="*/ 0 h 1991"/>
                  <a:gd name="connsiteX4" fmla="*/ 78 w 423"/>
                  <a:gd name="connsiteY4" fmla="*/ 1552 h 1991"/>
                  <a:gd name="connsiteX5" fmla="*/ 82 w 423"/>
                  <a:gd name="connsiteY5" fmla="*/ 1991 h 1991"/>
                  <a:gd name="connsiteX6" fmla="*/ 3 w 423"/>
                  <a:gd name="connsiteY6" fmla="*/ 1987 h 1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3" h="1991">
                    <a:moveTo>
                      <a:pt x="3" y="1987"/>
                    </a:moveTo>
                    <a:lnTo>
                      <a:pt x="0" y="1549"/>
                    </a:lnTo>
                    <a:lnTo>
                      <a:pt x="353" y="0"/>
                    </a:lnTo>
                    <a:lnTo>
                      <a:pt x="423" y="0"/>
                    </a:lnTo>
                    <a:lnTo>
                      <a:pt x="78" y="1552"/>
                    </a:lnTo>
                    <a:lnTo>
                      <a:pt x="82" y="1991"/>
                    </a:lnTo>
                    <a:lnTo>
                      <a:pt x="3" y="1987"/>
                    </a:lnTo>
                    <a:close/>
                  </a:path>
                </a:pathLst>
              </a:custGeom>
              <a:solidFill>
                <a:srgbClr val="FFFFFF"/>
              </a:solidFill>
              <a:ln w="63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51" name="任意多边形 54"/>
              <p:cNvSpPr/>
              <p:nvPr/>
            </p:nvSpPr>
            <p:spPr>
              <a:xfrm>
                <a:off x="10453" y="94715"/>
                <a:ext cx="1410" cy="277"/>
              </a:xfrm>
              <a:custGeom>
                <a:avLst/>
                <a:gdLst>
                  <a:gd name="connsiteX0" fmla="*/ 16 w 2044"/>
                  <a:gd name="connsiteY0" fmla="*/ 4 h 402"/>
                  <a:gd name="connsiteX1" fmla="*/ 2033 w 2044"/>
                  <a:gd name="connsiteY1" fmla="*/ 0 h 402"/>
                  <a:gd name="connsiteX2" fmla="*/ 2044 w 2044"/>
                  <a:gd name="connsiteY2" fmla="*/ 285 h 402"/>
                  <a:gd name="connsiteX3" fmla="*/ 2018 w 2044"/>
                  <a:gd name="connsiteY3" fmla="*/ 402 h 402"/>
                  <a:gd name="connsiteX4" fmla="*/ 2014 w 2044"/>
                  <a:gd name="connsiteY4" fmla="*/ 68 h 402"/>
                  <a:gd name="connsiteX5" fmla="*/ 0 w 2044"/>
                  <a:gd name="connsiteY5" fmla="*/ 67 h 402"/>
                  <a:gd name="connsiteX6" fmla="*/ 16 w 2044"/>
                  <a:gd name="connsiteY6" fmla="*/ 4 h 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44" h="402">
                    <a:moveTo>
                      <a:pt x="16" y="4"/>
                    </a:moveTo>
                    <a:lnTo>
                      <a:pt x="2033" y="0"/>
                    </a:lnTo>
                    <a:lnTo>
                      <a:pt x="2044" y="285"/>
                    </a:lnTo>
                    <a:lnTo>
                      <a:pt x="2018" y="402"/>
                    </a:lnTo>
                    <a:lnTo>
                      <a:pt x="2014" y="68"/>
                    </a:lnTo>
                    <a:lnTo>
                      <a:pt x="0" y="67"/>
                    </a:lnTo>
                    <a:lnTo>
                      <a:pt x="16" y="4"/>
                    </a:lnTo>
                    <a:close/>
                  </a:path>
                </a:pathLst>
              </a:custGeom>
              <a:solidFill>
                <a:srgbClr val="FFFFFF"/>
              </a:solidFill>
              <a:ln w="63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52" name="矩形 55"/>
              <p:cNvSpPr/>
              <p:nvPr/>
            </p:nvSpPr>
            <p:spPr>
              <a:xfrm rot="16200000">
                <a:off x="11458" y="94521"/>
                <a:ext cx="787" cy="1060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vert="vert" wrap="square" lIns="0" tIns="0" rIns="0" bIns="0" rtlCol="0" anchor="ctr" anchorCtr="1">
                <a:noAutofit/>
              </a:bodyPr>
              <a:p>
                <a:pPr indent="0" algn="ctr" rtl="0" eaLnBrk="1" fontAlgn="auto" latinLnBrk="0" hangingPunct="1">
                  <a:lnSpc>
                    <a:spcPts val="1000"/>
                  </a:lnSpc>
                </a:pPr>
                <a:r>
                  <a:rPr lang="en-US" altLang="zh-CN" sz="650" kern="100">
                    <a:ln w="9525">
                      <a:noFill/>
                      <a:round/>
                    </a:ln>
                    <a:solidFill>
                      <a:srgbClr val="000000"/>
                    </a:solidFill>
                    <a:latin typeface="仿宋" panose="02010609060101010101" charset="-122"/>
                    <a:ea typeface="仿宋" panose="02010609060101010101" charset="-122"/>
                    <a:cs typeface="仿宋" panose="02010609060101010101" charset="-122"/>
                    <a:sym typeface="Times New Roman" panose="02020603050405020304"/>
                  </a:rPr>
                  <a:t>岗位实习</a:t>
                </a:r>
                <a:endParaRPr lang="en-US" altLang="zh-CN" sz="650" kern="100">
                  <a:ln w="9525">
                    <a:noFill/>
                    <a:round/>
                  </a:ln>
                  <a:solidFill>
                    <a:srgbClr val="000000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Times New Roman" panose="02020603050405020304"/>
                </a:endParaRPr>
              </a:p>
              <a:p>
                <a:pPr indent="0" algn="ctr" rtl="0" eaLnBrk="1" fontAlgn="auto" latinLnBrk="0" hangingPunct="1">
                  <a:lnSpc>
                    <a:spcPts val="1000"/>
                  </a:lnSpc>
                </a:pPr>
                <a:r>
                  <a:rPr lang="en-US" altLang="zh-CN" sz="650" kern="100">
                    <a:ln w="9525">
                      <a:noFill/>
                      <a:round/>
                    </a:ln>
                    <a:solidFill>
                      <a:srgbClr val="000000"/>
                    </a:solidFill>
                    <a:latin typeface="仿宋" panose="02010609060101010101" charset="-122"/>
                    <a:ea typeface="仿宋" panose="02010609060101010101" charset="-122"/>
                    <a:cs typeface="仿宋" panose="02010609060101010101" charset="-122"/>
                    <a:sym typeface="Times New Roman" panose="02020603050405020304"/>
                  </a:rPr>
                  <a:t>信息汇总表</a:t>
                </a:r>
                <a:endParaRPr lang="en-US" altLang="zh-CN" sz="650" kern="100">
                  <a:ln w="9525">
                    <a:noFill/>
                    <a:round/>
                  </a:ln>
                  <a:solidFill>
                    <a:srgbClr val="000000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Times New Roman" panose="02020603050405020304"/>
                </a:endParaRPr>
              </a:p>
              <a:p>
                <a:pPr indent="0" algn="ctr" rtl="0" eaLnBrk="1" fontAlgn="auto" latinLnBrk="0" hangingPunct="1">
                  <a:lnSpc>
                    <a:spcPts val="1000"/>
                  </a:lnSpc>
                </a:pPr>
                <a:r>
                  <a:rPr lang="zh-CN" altLang="en-US" sz="600" kern="100" spc="-150">
                    <a:ln w="9525">
                      <a:noFill/>
                      <a:round/>
                    </a:ln>
                    <a:solidFill>
                      <a:srgbClr val="000000"/>
                    </a:solidFill>
                    <a:uFillTx/>
                    <a:latin typeface="仿宋" panose="02010609060101010101" charset="-122"/>
                    <a:ea typeface="仿宋" panose="02010609060101010101" charset="-122"/>
                    <a:cs typeface="仿宋" panose="02010609060101010101" charset="-122"/>
                    <a:sym typeface="Times New Roman" panose="02020603050405020304"/>
                  </a:rPr>
                  <a:t>（指导老师</a:t>
                </a:r>
                <a:r>
                  <a:rPr lang="en-US" altLang="zh-CN" sz="600" kern="100" spc="-150">
                    <a:ln w="9525">
                      <a:noFill/>
                      <a:round/>
                    </a:ln>
                    <a:solidFill>
                      <a:srgbClr val="000000"/>
                    </a:solidFill>
                    <a:uFillTx/>
                    <a:latin typeface="仿宋" panose="02010609060101010101" charset="-122"/>
                    <a:ea typeface="仿宋" panose="02010609060101010101" charset="-122"/>
                    <a:cs typeface="仿宋" panose="02010609060101010101" charset="-122"/>
                    <a:sym typeface="Times New Roman" panose="02020603050405020304"/>
                  </a:rPr>
                  <a:t>-</a:t>
                </a:r>
                <a:r>
                  <a:rPr lang="zh-CN" altLang="en-US" sz="600" kern="100" spc="-150">
                    <a:ln w="9525">
                      <a:noFill/>
                      <a:round/>
                    </a:ln>
                    <a:solidFill>
                      <a:srgbClr val="000000"/>
                    </a:solidFill>
                    <a:uFillTx/>
                    <a:latin typeface="仿宋" panose="02010609060101010101" charset="-122"/>
                    <a:ea typeface="仿宋" panose="02010609060101010101" charset="-122"/>
                    <a:cs typeface="仿宋" panose="02010609060101010101" charset="-122"/>
                    <a:sym typeface="Times New Roman" panose="02020603050405020304"/>
                  </a:rPr>
                  <a:t>纸质版）</a:t>
                </a:r>
                <a:endParaRPr lang="zh-CN" altLang="en-US" sz="600" kern="100" spc="-150">
                  <a:ln w="9525">
                    <a:noFill/>
                    <a:round/>
                  </a:ln>
                  <a:solidFill>
                    <a:srgbClr val="000000"/>
                  </a:solidFill>
                  <a:uFillTx/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Times New Roman" panose="02020603050405020304"/>
                </a:endParaRPr>
              </a:p>
            </p:txBody>
          </p:sp>
        </p:grpSp>
        <p:sp>
          <p:nvSpPr>
            <p:cNvPr id="53" name="文本框 93"/>
            <p:cNvSpPr txBox="1"/>
            <p:nvPr/>
          </p:nvSpPr>
          <p:spPr>
            <a:xfrm>
              <a:off x="18717" y="46196"/>
              <a:ext cx="1890" cy="144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p>
              <a:pPr indent="0" algn="just">
                <a:lnSpc>
                  <a:spcPct val="100000"/>
                </a:lnSpc>
              </a:pPr>
              <a:r>
                <a:rPr lang="en-US" altLang="zh-CN" sz="1200" kern="100"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Times New Roman" panose="02020603050405020304"/>
                </a:rPr>
                <a:t>指导老师B</a:t>
              </a:r>
              <a:endParaRPr lang="en-US" altLang="zh-CN" sz="1200" kern="1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Times New Roman" panose="02020603050405020304"/>
              </a:endParaRPr>
            </a:p>
          </p:txBody>
        </p:sp>
      </p:grpSp>
      <p:grpSp>
        <p:nvGrpSpPr>
          <p:cNvPr id="54" name="组合 1"/>
          <p:cNvGrpSpPr/>
          <p:nvPr/>
        </p:nvGrpSpPr>
        <p:grpSpPr>
          <a:xfrm rot="0">
            <a:off x="7439660" y="4122420"/>
            <a:ext cx="966470" cy="1297940"/>
            <a:chOff x="18699" y="44915"/>
            <a:chExt cx="2026" cy="2721"/>
          </a:xfrm>
        </p:grpSpPr>
        <p:grpSp>
          <p:nvGrpSpPr>
            <p:cNvPr id="55" name="组合 17"/>
            <p:cNvGrpSpPr/>
            <p:nvPr/>
          </p:nvGrpSpPr>
          <p:grpSpPr>
            <a:xfrm>
              <a:off x="18699" y="44915"/>
              <a:ext cx="2026" cy="1395"/>
              <a:chOff x="10356" y="94172"/>
              <a:chExt cx="2026" cy="1395"/>
            </a:xfrm>
          </p:grpSpPr>
          <p:sp>
            <p:nvSpPr>
              <p:cNvPr id="56" name="平行四边形 46"/>
              <p:cNvSpPr/>
              <p:nvPr/>
            </p:nvSpPr>
            <p:spPr>
              <a:xfrm>
                <a:off x="10356" y="94458"/>
                <a:ext cx="1599" cy="1089"/>
              </a:xfrm>
              <a:prstGeom prst="parallelogram">
                <a:avLst>
                  <a:gd name="adj" fmla="val 22146"/>
                </a:avLst>
              </a:prstGeom>
              <a:solidFill>
                <a:srgbClr val="FFE699"/>
              </a:solidFill>
              <a:ln w="63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57" name="平行四边形 47"/>
              <p:cNvSpPr/>
              <p:nvPr/>
            </p:nvSpPr>
            <p:spPr>
              <a:xfrm>
                <a:off x="10356" y="94405"/>
                <a:ext cx="1599" cy="1089"/>
              </a:xfrm>
              <a:prstGeom prst="parallelogram">
                <a:avLst>
                  <a:gd name="adj" fmla="val 22146"/>
                </a:avLst>
              </a:prstGeom>
              <a:solidFill>
                <a:srgbClr val="FFE699"/>
              </a:solidFill>
              <a:ln w="63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58" name="平行四边形 48"/>
              <p:cNvSpPr/>
              <p:nvPr/>
            </p:nvSpPr>
            <p:spPr>
              <a:xfrm>
                <a:off x="10356" y="94352"/>
                <a:ext cx="1599" cy="1089"/>
              </a:xfrm>
              <a:prstGeom prst="parallelogram">
                <a:avLst>
                  <a:gd name="adj" fmla="val 22146"/>
                </a:avLst>
              </a:prstGeom>
              <a:solidFill>
                <a:srgbClr val="FFE699"/>
              </a:solidFill>
              <a:ln w="63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59" name="平行四边形 49"/>
              <p:cNvSpPr/>
              <p:nvPr/>
            </p:nvSpPr>
            <p:spPr>
              <a:xfrm>
                <a:off x="10356" y="94299"/>
                <a:ext cx="1599" cy="1089"/>
              </a:xfrm>
              <a:prstGeom prst="parallelogram">
                <a:avLst>
                  <a:gd name="adj" fmla="val 22146"/>
                </a:avLst>
              </a:prstGeom>
              <a:solidFill>
                <a:srgbClr val="FFE699"/>
              </a:solidFill>
              <a:ln w="63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60" name="平行四边形 50"/>
              <p:cNvSpPr/>
              <p:nvPr/>
            </p:nvSpPr>
            <p:spPr>
              <a:xfrm>
                <a:off x="10356" y="94246"/>
                <a:ext cx="1599" cy="1089"/>
              </a:xfrm>
              <a:prstGeom prst="parallelogram">
                <a:avLst>
                  <a:gd name="adj" fmla="val 22146"/>
                </a:avLst>
              </a:prstGeom>
              <a:solidFill>
                <a:srgbClr val="FFE699"/>
              </a:solidFill>
              <a:ln w="63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61" name="平行四边形 51"/>
              <p:cNvSpPr/>
              <p:nvPr/>
            </p:nvSpPr>
            <p:spPr>
              <a:xfrm>
                <a:off x="10356" y="94193"/>
                <a:ext cx="1599" cy="1089"/>
              </a:xfrm>
              <a:prstGeom prst="parallelogram">
                <a:avLst>
                  <a:gd name="adj" fmla="val 22146"/>
                </a:avLst>
              </a:prstGeom>
              <a:solidFill>
                <a:srgbClr val="FFE699"/>
              </a:solidFill>
              <a:ln w="63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62" name="平行四边形 52"/>
              <p:cNvSpPr/>
              <p:nvPr/>
            </p:nvSpPr>
            <p:spPr>
              <a:xfrm>
                <a:off x="10545" y="94321"/>
                <a:ext cx="1221" cy="832"/>
              </a:xfrm>
              <a:prstGeom prst="parallelogram">
                <a:avLst>
                  <a:gd name="adj" fmla="val 22146"/>
                </a:avLst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63" name="任意多边形 53"/>
              <p:cNvSpPr/>
              <p:nvPr/>
            </p:nvSpPr>
            <p:spPr>
              <a:xfrm>
                <a:off x="11007" y="94172"/>
                <a:ext cx="292" cy="1395"/>
              </a:xfrm>
              <a:custGeom>
                <a:avLst/>
                <a:gdLst>
                  <a:gd name="connsiteX0" fmla="*/ 3 w 423"/>
                  <a:gd name="connsiteY0" fmla="*/ 1987 h 1991"/>
                  <a:gd name="connsiteX1" fmla="*/ 0 w 423"/>
                  <a:gd name="connsiteY1" fmla="*/ 1549 h 1991"/>
                  <a:gd name="connsiteX2" fmla="*/ 353 w 423"/>
                  <a:gd name="connsiteY2" fmla="*/ 0 h 1991"/>
                  <a:gd name="connsiteX3" fmla="*/ 423 w 423"/>
                  <a:gd name="connsiteY3" fmla="*/ 0 h 1991"/>
                  <a:gd name="connsiteX4" fmla="*/ 78 w 423"/>
                  <a:gd name="connsiteY4" fmla="*/ 1552 h 1991"/>
                  <a:gd name="connsiteX5" fmla="*/ 82 w 423"/>
                  <a:gd name="connsiteY5" fmla="*/ 1991 h 1991"/>
                  <a:gd name="connsiteX6" fmla="*/ 3 w 423"/>
                  <a:gd name="connsiteY6" fmla="*/ 1987 h 1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3" h="1991">
                    <a:moveTo>
                      <a:pt x="3" y="1987"/>
                    </a:moveTo>
                    <a:lnTo>
                      <a:pt x="0" y="1549"/>
                    </a:lnTo>
                    <a:lnTo>
                      <a:pt x="353" y="0"/>
                    </a:lnTo>
                    <a:lnTo>
                      <a:pt x="423" y="0"/>
                    </a:lnTo>
                    <a:lnTo>
                      <a:pt x="78" y="1552"/>
                    </a:lnTo>
                    <a:lnTo>
                      <a:pt x="82" y="1991"/>
                    </a:lnTo>
                    <a:lnTo>
                      <a:pt x="3" y="1987"/>
                    </a:lnTo>
                    <a:close/>
                  </a:path>
                </a:pathLst>
              </a:custGeom>
              <a:solidFill>
                <a:srgbClr val="FFFFFF"/>
              </a:solidFill>
              <a:ln w="63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64" name="任意多边形 54"/>
              <p:cNvSpPr/>
              <p:nvPr/>
            </p:nvSpPr>
            <p:spPr>
              <a:xfrm>
                <a:off x="10453" y="94715"/>
                <a:ext cx="1410" cy="277"/>
              </a:xfrm>
              <a:custGeom>
                <a:avLst/>
                <a:gdLst>
                  <a:gd name="connsiteX0" fmla="*/ 16 w 2044"/>
                  <a:gd name="connsiteY0" fmla="*/ 4 h 402"/>
                  <a:gd name="connsiteX1" fmla="*/ 2033 w 2044"/>
                  <a:gd name="connsiteY1" fmla="*/ 0 h 402"/>
                  <a:gd name="connsiteX2" fmla="*/ 2044 w 2044"/>
                  <a:gd name="connsiteY2" fmla="*/ 285 h 402"/>
                  <a:gd name="connsiteX3" fmla="*/ 2018 w 2044"/>
                  <a:gd name="connsiteY3" fmla="*/ 402 h 402"/>
                  <a:gd name="connsiteX4" fmla="*/ 2014 w 2044"/>
                  <a:gd name="connsiteY4" fmla="*/ 68 h 402"/>
                  <a:gd name="connsiteX5" fmla="*/ 0 w 2044"/>
                  <a:gd name="connsiteY5" fmla="*/ 67 h 402"/>
                  <a:gd name="connsiteX6" fmla="*/ 16 w 2044"/>
                  <a:gd name="connsiteY6" fmla="*/ 4 h 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44" h="402">
                    <a:moveTo>
                      <a:pt x="16" y="4"/>
                    </a:moveTo>
                    <a:lnTo>
                      <a:pt x="2033" y="0"/>
                    </a:lnTo>
                    <a:lnTo>
                      <a:pt x="2044" y="285"/>
                    </a:lnTo>
                    <a:lnTo>
                      <a:pt x="2018" y="402"/>
                    </a:lnTo>
                    <a:lnTo>
                      <a:pt x="2014" y="68"/>
                    </a:lnTo>
                    <a:lnTo>
                      <a:pt x="0" y="67"/>
                    </a:lnTo>
                    <a:lnTo>
                      <a:pt x="16" y="4"/>
                    </a:lnTo>
                    <a:close/>
                  </a:path>
                </a:pathLst>
              </a:custGeom>
              <a:solidFill>
                <a:srgbClr val="FFFFFF"/>
              </a:solidFill>
              <a:ln w="63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65" name="矩形 55"/>
              <p:cNvSpPr/>
              <p:nvPr/>
            </p:nvSpPr>
            <p:spPr>
              <a:xfrm rot="16200000">
                <a:off x="11458" y="94521"/>
                <a:ext cx="787" cy="1060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vert="vert" wrap="square" lIns="0" tIns="0" rIns="0" bIns="0" rtlCol="0" anchor="ctr" anchorCtr="1">
                <a:noAutofit/>
              </a:bodyPr>
              <a:lstStyle/>
              <a:p>
                <a:pPr indent="0" algn="ctr" rtl="0" eaLnBrk="1" fontAlgn="auto" latinLnBrk="0" hangingPunct="1">
                  <a:lnSpc>
                    <a:spcPts val="1000"/>
                  </a:lnSpc>
                </a:pPr>
                <a:r>
                  <a:rPr lang="en-US" altLang="zh-CN" sz="650" kern="100">
                    <a:ln w="9525">
                      <a:noFill/>
                      <a:round/>
                    </a:ln>
                    <a:solidFill>
                      <a:srgbClr val="000000"/>
                    </a:solidFill>
                    <a:latin typeface="仿宋" panose="02010609060101010101" charset="-122"/>
                    <a:ea typeface="仿宋" panose="02010609060101010101" charset="-122"/>
                    <a:cs typeface="仿宋" panose="02010609060101010101" charset="-122"/>
                    <a:sym typeface="Times New Roman" panose="02020603050405020304"/>
                  </a:rPr>
                  <a:t>岗位实习</a:t>
                </a:r>
                <a:endParaRPr lang="en-US" altLang="zh-CN" sz="650" kern="100">
                  <a:ln w="9525">
                    <a:noFill/>
                    <a:round/>
                  </a:ln>
                  <a:solidFill>
                    <a:srgbClr val="000000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Times New Roman" panose="02020603050405020304"/>
                </a:endParaRPr>
              </a:p>
              <a:p>
                <a:pPr indent="0" algn="ctr" rtl="0" eaLnBrk="1" fontAlgn="auto" latinLnBrk="0" hangingPunct="1">
                  <a:lnSpc>
                    <a:spcPts val="1000"/>
                  </a:lnSpc>
                </a:pPr>
                <a:r>
                  <a:rPr lang="en-US" altLang="zh-CN" sz="650" kern="100">
                    <a:ln w="9525">
                      <a:noFill/>
                      <a:round/>
                    </a:ln>
                    <a:solidFill>
                      <a:srgbClr val="000000"/>
                    </a:solidFill>
                    <a:latin typeface="仿宋" panose="02010609060101010101" charset="-122"/>
                    <a:ea typeface="仿宋" panose="02010609060101010101" charset="-122"/>
                    <a:cs typeface="仿宋" panose="02010609060101010101" charset="-122"/>
                    <a:sym typeface="Times New Roman" panose="02020603050405020304"/>
                  </a:rPr>
                  <a:t>信息汇总表</a:t>
                </a:r>
                <a:endParaRPr lang="en-US" altLang="zh-CN" sz="650" kern="100">
                  <a:ln w="9525">
                    <a:noFill/>
                    <a:round/>
                  </a:ln>
                  <a:solidFill>
                    <a:srgbClr val="000000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Times New Roman" panose="02020603050405020304"/>
                </a:endParaRPr>
              </a:p>
              <a:p>
                <a:pPr indent="0" algn="ctr" rtl="0" eaLnBrk="1" fontAlgn="auto" latinLnBrk="0" hangingPunct="1">
                  <a:lnSpc>
                    <a:spcPts val="1000"/>
                  </a:lnSpc>
                </a:pPr>
                <a:r>
                  <a:rPr lang="zh-CN" altLang="en-US" sz="600" kern="100" spc="-150">
                    <a:ln w="9525">
                      <a:noFill/>
                      <a:round/>
                    </a:ln>
                    <a:solidFill>
                      <a:srgbClr val="000000"/>
                    </a:solidFill>
                    <a:uFillTx/>
                    <a:latin typeface="仿宋" panose="02010609060101010101" charset="-122"/>
                    <a:ea typeface="仿宋" panose="02010609060101010101" charset="-122"/>
                    <a:cs typeface="仿宋" panose="02010609060101010101" charset="-122"/>
                    <a:sym typeface="Times New Roman" panose="02020603050405020304"/>
                  </a:rPr>
                  <a:t>（指导老师</a:t>
                </a:r>
                <a:r>
                  <a:rPr lang="en-US" altLang="zh-CN" sz="600" kern="100" spc="-150">
                    <a:ln w="9525">
                      <a:noFill/>
                      <a:round/>
                    </a:ln>
                    <a:solidFill>
                      <a:srgbClr val="000000"/>
                    </a:solidFill>
                    <a:uFillTx/>
                    <a:latin typeface="仿宋" panose="02010609060101010101" charset="-122"/>
                    <a:ea typeface="仿宋" panose="02010609060101010101" charset="-122"/>
                    <a:cs typeface="仿宋" panose="02010609060101010101" charset="-122"/>
                    <a:sym typeface="Times New Roman" panose="02020603050405020304"/>
                  </a:rPr>
                  <a:t>-</a:t>
                </a:r>
                <a:r>
                  <a:rPr lang="zh-CN" altLang="en-US" sz="600" kern="100" spc="-150">
                    <a:ln w="9525">
                      <a:noFill/>
                      <a:round/>
                    </a:ln>
                    <a:solidFill>
                      <a:srgbClr val="000000"/>
                    </a:solidFill>
                    <a:uFillTx/>
                    <a:latin typeface="仿宋" panose="02010609060101010101" charset="-122"/>
                    <a:ea typeface="仿宋" panose="02010609060101010101" charset="-122"/>
                    <a:cs typeface="仿宋" panose="02010609060101010101" charset="-122"/>
                    <a:sym typeface="Times New Roman" panose="02020603050405020304"/>
                  </a:rPr>
                  <a:t>纸质版）</a:t>
                </a:r>
                <a:endParaRPr lang="zh-CN" altLang="en-US" sz="600" kern="100" spc="-150">
                  <a:ln w="9525">
                    <a:noFill/>
                    <a:round/>
                  </a:ln>
                  <a:solidFill>
                    <a:srgbClr val="000000"/>
                  </a:solidFill>
                  <a:uFillTx/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Times New Roman" panose="02020603050405020304"/>
                </a:endParaRPr>
              </a:p>
            </p:txBody>
          </p:sp>
        </p:grpSp>
        <p:sp>
          <p:nvSpPr>
            <p:cNvPr id="66" name="文本框 93"/>
            <p:cNvSpPr txBox="1"/>
            <p:nvPr/>
          </p:nvSpPr>
          <p:spPr>
            <a:xfrm>
              <a:off x="18717" y="46196"/>
              <a:ext cx="1890" cy="144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indent="0" algn="just">
                <a:lnSpc>
                  <a:spcPct val="100000"/>
                </a:lnSpc>
              </a:pPr>
              <a:r>
                <a:rPr lang="en-US" altLang="zh-CN" sz="1200" kern="100"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Times New Roman" panose="02020603050405020304"/>
                </a:rPr>
                <a:t>指导老师C</a:t>
              </a:r>
              <a:endParaRPr lang="en-US" altLang="zh-CN" sz="1200" kern="1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Times New Roman" panose="02020603050405020304"/>
              </a:endParaRPr>
            </a:p>
          </p:txBody>
        </p:sp>
      </p:grpSp>
      <p:cxnSp>
        <p:nvCxnSpPr>
          <p:cNvPr id="69" name="直接箭头连接符 68"/>
          <p:cNvCxnSpPr/>
          <p:nvPr/>
        </p:nvCxnSpPr>
        <p:spPr>
          <a:xfrm>
            <a:off x="5996940" y="2917825"/>
            <a:ext cx="443230" cy="0"/>
          </a:xfrm>
          <a:prstGeom prst="straightConnector1">
            <a:avLst/>
          </a:prstGeom>
          <a:ln w="38100">
            <a:solidFill>
              <a:srgbClr val="7E7E7E"/>
            </a:solidFill>
            <a:tailEnd type="stealth" w="med" len="lg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73" name="文本框 72"/>
          <p:cNvSpPr txBox="1"/>
          <p:nvPr/>
        </p:nvSpPr>
        <p:spPr>
          <a:xfrm>
            <a:off x="9413875" y="6243955"/>
            <a:ext cx="2778760" cy="4464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r"/>
            <a:r>
              <a:rPr lang="zh-CN" altLang="en-US" sz="2400" b="1">
                <a:solidFill>
                  <a:schemeClr val="bg1"/>
                </a:solidFill>
                <a:sym typeface="+mn-ea"/>
              </a:rPr>
              <a:t>材料归档示意图</a:t>
            </a:r>
            <a:endParaRPr lang="zh-CN" altLang="en-US" sz="2400" b="1">
              <a:solidFill>
                <a:schemeClr val="bg1"/>
              </a:solidFill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635" y="635"/>
            <a:ext cx="12192000" cy="685736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flipH="1">
            <a:off x="9170670" y="3836035"/>
            <a:ext cx="3021965" cy="3021965"/>
          </a:xfrm>
          <a:custGeom>
            <a:avLst/>
            <a:gdLst>
              <a:gd name="connsiteX0" fmla="*/ 0 w 4759"/>
              <a:gd name="connsiteY0" fmla="*/ 4759 h 4759"/>
              <a:gd name="connsiteX1" fmla="*/ 0 w 4759"/>
              <a:gd name="connsiteY1" fmla="*/ 0 h 4759"/>
              <a:gd name="connsiteX2" fmla="*/ 4759 w 4759"/>
              <a:gd name="connsiteY2" fmla="*/ 4759 h 4759"/>
              <a:gd name="connsiteX3" fmla="*/ 0 w 4759"/>
              <a:gd name="connsiteY3" fmla="*/ 4759 h 4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59" h="4759">
                <a:moveTo>
                  <a:pt x="0" y="4759"/>
                </a:moveTo>
                <a:lnTo>
                  <a:pt x="0" y="0"/>
                </a:lnTo>
                <a:cubicBezTo>
                  <a:pt x="1162" y="1767"/>
                  <a:pt x="3022" y="3587"/>
                  <a:pt x="4759" y="4759"/>
                </a:cubicBezTo>
                <a:lnTo>
                  <a:pt x="0" y="4759"/>
                </a:lnTo>
                <a:close/>
              </a:path>
            </a:pathLst>
          </a:custGeom>
          <a:solidFill>
            <a:srgbClr val="0B5B9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flipV="1">
            <a:off x="9170670" y="3547319"/>
            <a:ext cx="3021965" cy="3310681"/>
          </a:xfrm>
          <a:custGeom>
            <a:avLst/>
            <a:gdLst>
              <a:gd name="connsiteX0" fmla="*/ 3737 w 4759"/>
              <a:gd name="connsiteY0" fmla="*/ 5212 h 5213"/>
              <a:gd name="connsiteX1" fmla="*/ 0 w 4759"/>
              <a:gd name="connsiteY1" fmla="*/ 0 h 5213"/>
              <a:gd name="connsiteX2" fmla="*/ 4759 w 4759"/>
              <a:gd name="connsiteY2" fmla="*/ 4759 h 5213"/>
              <a:gd name="connsiteX3" fmla="*/ 3737 w 4759"/>
              <a:gd name="connsiteY3" fmla="*/ 5212 h 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59" h="5214">
                <a:moveTo>
                  <a:pt x="3737" y="5212"/>
                </a:moveTo>
                <a:cubicBezTo>
                  <a:pt x="3597" y="3212"/>
                  <a:pt x="1377" y="1092"/>
                  <a:pt x="0" y="0"/>
                </a:cubicBezTo>
                <a:cubicBezTo>
                  <a:pt x="2597" y="1572"/>
                  <a:pt x="4117" y="3552"/>
                  <a:pt x="4759" y="4759"/>
                </a:cubicBezTo>
                <a:cubicBezTo>
                  <a:pt x="4537" y="5072"/>
                  <a:pt x="4197" y="5232"/>
                  <a:pt x="3737" y="521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outerShdw blurRad="317500" dist="127000" dir="366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413875" y="6243955"/>
            <a:ext cx="2778760" cy="4464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r"/>
            <a:r>
              <a:rPr lang="zh-CN" altLang="en-US" sz="2400" b="1">
                <a:solidFill>
                  <a:schemeClr val="bg1"/>
                </a:solidFill>
                <a:sym typeface="+mn-ea"/>
              </a:rPr>
              <a:t>材料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清单</a:t>
            </a:r>
            <a:endParaRPr lang="zh-CN" altLang="en-US" sz="2400" b="1">
              <a:solidFill>
                <a:schemeClr val="bg1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35380" y="298450"/>
            <a:ext cx="4758690" cy="1908810"/>
          </a:xfrm>
          <a:prstGeom prst="rect">
            <a:avLst/>
          </a:prstGeom>
          <a:noFill/>
          <a:ln w="28575">
            <a:solidFill>
              <a:srgbClr val="7E7E7E"/>
            </a:solidFill>
            <a:prstDash val="dash"/>
          </a:ln>
        </p:spPr>
        <p:txBody>
          <a:bodyPr wrap="square" rtlCol="0" anchor="ctr" anchorCtr="0">
            <a:noAutofit/>
          </a:bodyPr>
          <a:p>
            <a:pPr>
              <a:lnSpc>
                <a:spcPct val="100000"/>
              </a:lnSpc>
            </a:pPr>
            <a:r>
              <a:rPr lang="zh-CN" altLang="en-US" sz="1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集中实习：</a:t>
            </a:r>
            <a:endParaRPr lang="zh-CN" altLang="en-US" sz="1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1">
              <a:lnSpc>
                <a:spcPct val="100000"/>
              </a:lnSpc>
            </a:pP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①实习信息汇总表</a:t>
            </a:r>
            <a:r>
              <a:rPr lang="en-US" altLang="zh-CN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收集实习企业信息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1">
              <a:lnSpc>
                <a:spcPct val="100000"/>
              </a:lnSpc>
            </a:pP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②安全责任书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1">
              <a:lnSpc>
                <a:spcPct val="100000"/>
              </a:lnSpc>
            </a:pP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③家长知情同意书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1">
              <a:lnSpc>
                <a:spcPct val="100000"/>
              </a:lnSpc>
            </a:pP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④三方协议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1">
              <a:lnSpc>
                <a:spcPct val="100000"/>
              </a:lnSpc>
            </a:pP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⑤实习手册</a:t>
            </a:r>
            <a:r>
              <a:rPr lang="en-US" altLang="zh-CN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1/2</a:t>
            </a:r>
            <a:endParaRPr lang="en-US" altLang="zh-CN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35380" y="2364105"/>
            <a:ext cx="4758690" cy="1908810"/>
          </a:xfrm>
          <a:prstGeom prst="rect">
            <a:avLst/>
          </a:prstGeom>
          <a:noFill/>
          <a:ln w="28575">
            <a:solidFill>
              <a:srgbClr val="7E7E7E"/>
            </a:solidFill>
            <a:prstDash val="dash"/>
          </a:ln>
        </p:spPr>
        <p:txBody>
          <a:bodyPr wrap="square" rtlCol="0" anchor="ctr" anchorCtr="0">
            <a:noAutofit/>
          </a:bodyPr>
          <a:p>
            <a:pPr>
              <a:lnSpc>
                <a:spcPct val="100000"/>
              </a:lnSpc>
            </a:pPr>
            <a:r>
              <a:rPr lang="zh-CN" altLang="en-US" sz="1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自主实习：</a:t>
            </a:r>
            <a:endParaRPr lang="zh-CN" altLang="en-US" sz="1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1">
              <a:lnSpc>
                <a:spcPct val="100000"/>
              </a:lnSpc>
            </a:pP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</a:t>
            </a: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实习信息汇总表</a:t>
            </a:r>
            <a:r>
              <a:rPr lang="en-US" altLang="zh-CN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收集实习企业信息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1">
              <a:lnSpc>
                <a:spcPct val="100000"/>
              </a:lnSpc>
            </a:pP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</a:t>
            </a: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安全责任书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1">
              <a:lnSpc>
                <a:spcPct val="100000"/>
              </a:lnSpc>
            </a:pP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③</a:t>
            </a: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家长知情同意书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1">
              <a:lnSpc>
                <a:spcPct val="100000"/>
              </a:lnSpc>
            </a:pPr>
            <a:r>
              <a:rPr lang="zh-CN" altLang="en-US" sz="1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④</a:t>
            </a:r>
            <a:r>
              <a:rPr lang="zh-CN" altLang="en-US" sz="1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自主实习申请表</a:t>
            </a:r>
            <a:endParaRPr lang="zh-CN" altLang="en-US" sz="1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1">
              <a:lnSpc>
                <a:spcPct val="100000"/>
              </a:lnSpc>
            </a:pP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⑤</a:t>
            </a: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三方协议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1">
              <a:lnSpc>
                <a:spcPct val="100000"/>
              </a:lnSpc>
            </a:pP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⑥实习手册</a:t>
            </a:r>
            <a:r>
              <a:rPr lang="en-US" altLang="zh-CN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1/2</a:t>
            </a:r>
            <a:endParaRPr lang="en-US" altLang="zh-CN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35380" y="4429760"/>
            <a:ext cx="4758690" cy="1910080"/>
          </a:xfrm>
          <a:prstGeom prst="rect">
            <a:avLst/>
          </a:prstGeom>
          <a:noFill/>
          <a:ln w="28575">
            <a:solidFill>
              <a:srgbClr val="7E7E7E"/>
            </a:solidFill>
            <a:prstDash val="dash"/>
          </a:ln>
        </p:spPr>
        <p:txBody>
          <a:bodyPr wrap="square" rtlCol="0" anchor="ctr" anchorCtr="0">
            <a:noAutofit/>
          </a:bodyPr>
          <a:p>
            <a:pPr>
              <a:lnSpc>
                <a:spcPct val="100000"/>
              </a:lnSpc>
            </a:pPr>
            <a:r>
              <a:rPr lang="zh-CN" altLang="en-US" sz="1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中途更换实习单位（包括不限于集中转自主）：</a:t>
            </a:r>
            <a:endParaRPr lang="zh-CN" altLang="en-US" sz="1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1">
              <a:lnSpc>
                <a:spcPct val="100000"/>
              </a:lnSpc>
            </a:pP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</a:t>
            </a: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实习信息汇总表</a:t>
            </a:r>
            <a:r>
              <a:rPr lang="en-US" altLang="zh-CN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收集实习企业信息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1">
              <a:lnSpc>
                <a:spcPct val="100000"/>
              </a:lnSpc>
            </a:pP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</a:t>
            </a: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安全责任书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1">
              <a:lnSpc>
                <a:spcPct val="100000"/>
              </a:lnSpc>
            </a:pP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③</a:t>
            </a: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家长知情同意书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1">
              <a:lnSpc>
                <a:spcPct val="100000"/>
              </a:lnSpc>
            </a:pP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④</a:t>
            </a: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自主实习申请表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1">
              <a:lnSpc>
                <a:spcPct val="100000"/>
              </a:lnSpc>
            </a:pPr>
            <a:r>
              <a:rPr lang="zh-CN" altLang="en-US" sz="1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⑤</a:t>
            </a:r>
            <a:r>
              <a:rPr lang="zh-CN" altLang="en-US" sz="1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实习单位更换申请表</a:t>
            </a:r>
            <a:endParaRPr lang="zh-CN" altLang="en-US" sz="1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1">
              <a:lnSpc>
                <a:spcPct val="100000"/>
              </a:lnSpc>
            </a:pP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⑥三方协议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1">
              <a:lnSpc>
                <a:spcPct val="100000"/>
              </a:lnSpc>
            </a:pP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⑦实习手册</a:t>
            </a:r>
            <a:r>
              <a:rPr lang="en-US" altLang="zh-CN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1/2</a:t>
            </a:r>
            <a:endParaRPr lang="en-US" altLang="zh-CN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21425" y="298450"/>
            <a:ext cx="4758690" cy="1908810"/>
          </a:xfrm>
          <a:prstGeom prst="rect">
            <a:avLst/>
          </a:prstGeom>
          <a:noFill/>
          <a:ln w="28575">
            <a:solidFill>
              <a:srgbClr val="7E7E7E"/>
            </a:solidFill>
            <a:prstDash val="dash"/>
          </a:ln>
        </p:spPr>
        <p:txBody>
          <a:bodyPr wrap="square" rtlCol="0" anchor="ctr" anchorCtr="0">
            <a:noAutofit/>
          </a:bodyPr>
          <a:p>
            <a:pPr>
              <a:lnSpc>
                <a:spcPct val="100000"/>
              </a:lnSpc>
            </a:pPr>
            <a:r>
              <a:rPr lang="zh-CN" altLang="en-US" sz="1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退役复学（免岗位实习</a:t>
            </a:r>
            <a:r>
              <a:rPr lang="en-US" altLang="zh-CN" sz="1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1/2</a:t>
            </a:r>
            <a:r>
              <a:rPr lang="zh-CN" altLang="en-US" sz="1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1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1">
              <a:lnSpc>
                <a:spcPct val="100000"/>
              </a:lnSpc>
            </a:pP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①实习信息汇总表</a:t>
            </a:r>
            <a:r>
              <a:rPr lang="en-US" altLang="zh-CN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备注相关</a:t>
            </a: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信息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1">
              <a:lnSpc>
                <a:spcPct val="100000"/>
              </a:lnSpc>
            </a:pP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②军人退出</a:t>
            </a: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现役证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1">
              <a:lnSpc>
                <a:spcPct val="100000"/>
              </a:lnSpc>
            </a:pP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③身份证</a:t>
            </a: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复印件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321425" y="2364105"/>
            <a:ext cx="4758690" cy="1908810"/>
          </a:xfrm>
          <a:prstGeom prst="rect">
            <a:avLst/>
          </a:prstGeom>
          <a:noFill/>
          <a:ln w="28575">
            <a:solidFill>
              <a:srgbClr val="7E7E7E"/>
            </a:solidFill>
            <a:prstDash val="dash"/>
          </a:ln>
        </p:spPr>
        <p:txBody>
          <a:bodyPr wrap="square" rtlCol="0" anchor="ctr" anchorCtr="0">
            <a:noAutofit/>
          </a:bodyPr>
          <a:p>
            <a:pPr>
              <a:lnSpc>
                <a:spcPct val="100000"/>
              </a:lnSpc>
            </a:pPr>
            <a:r>
              <a:rPr lang="zh-CN" altLang="en-US" sz="1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lang="en-US" altLang="zh-CN" sz="1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1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学期征兵入伍（仅免岗位实习</a:t>
            </a:r>
            <a:r>
              <a:rPr lang="en-US" altLang="zh-CN" sz="1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1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）：</a:t>
            </a:r>
            <a:endParaRPr lang="zh-CN" altLang="en-US" sz="1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1">
              <a:lnSpc>
                <a:spcPct val="100000"/>
              </a:lnSpc>
            </a:pP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①实习信息汇总表</a:t>
            </a:r>
            <a:r>
              <a:rPr lang="en-US" altLang="zh-CN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备注相关</a:t>
            </a: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信息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1">
              <a:lnSpc>
                <a:spcPct val="100000"/>
              </a:lnSpc>
            </a:pP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②入伍通知书（或征兵办开具的入伍</a:t>
            </a: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证明）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1">
              <a:lnSpc>
                <a:spcPct val="100000"/>
              </a:lnSpc>
            </a:pP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③身份证</a:t>
            </a: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复印件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635" y="635"/>
            <a:ext cx="12192000" cy="685736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 descr="E:/4. 实践教学/1. 岗位实习/岗位实习材料/岗位实习附件填写模板/附件4：学生实习安全责任书/附件4：学生实习安全责任书_02.png附件4：学生实习安全责任书_02"/>
          <p:cNvPicPr>
            <a:picLocks noChangeAspect="1"/>
          </p:cNvPicPr>
          <p:nvPr/>
        </p:nvPicPr>
        <p:blipFill>
          <a:blip r:embed="rId1"/>
          <a:srcRect l="10" r="10"/>
          <a:stretch>
            <a:fillRect/>
          </a:stretch>
        </p:blipFill>
        <p:spPr>
          <a:xfrm>
            <a:off x="6440805" y="285115"/>
            <a:ext cx="4444365" cy="628777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图片 3" descr="E:/4. 实践教学/1. 岗位实习/岗位实习材料/岗位实习附件填写模板/附件4：学生实习安全责任书/附件4：学生实习安全责任书_01.png附件4：学生实习安全责任书_01"/>
          <p:cNvPicPr>
            <a:picLocks noChangeAspect="1"/>
          </p:cNvPicPr>
          <p:nvPr/>
        </p:nvPicPr>
        <p:blipFill>
          <a:blip r:embed="rId2"/>
          <a:srcRect l="10" r="10"/>
          <a:stretch>
            <a:fillRect/>
          </a:stretch>
        </p:blipFill>
        <p:spPr>
          <a:xfrm>
            <a:off x="1670685" y="285115"/>
            <a:ext cx="4444365" cy="628777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矩形 4"/>
          <p:cNvSpPr/>
          <p:nvPr/>
        </p:nvSpPr>
        <p:spPr>
          <a:xfrm>
            <a:off x="8290560" y="3042285"/>
            <a:ext cx="2468245" cy="1045845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6162040" y="4398645"/>
            <a:ext cx="5001895" cy="94869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txBody>
          <a:bodyPr wrap="square" rtlCol="0" anchor="t">
            <a:noAutofit/>
          </a:bodyPr>
          <a:p>
            <a:r>
              <a:rPr lang="en-US" altLang="zh-CN" sz="1400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en-US" sz="1400">
                <a:solidFill>
                  <a:srgbClr val="FF0000"/>
                </a:solidFill>
                <a:sym typeface="+mn-ea"/>
              </a:rPr>
              <a:t>注意学生姓名、学号、二级学院和专业班级等信息的填写规范（参考教务系统中的信息）</a:t>
            </a:r>
            <a:endParaRPr lang="zh-CN" altLang="en-US" sz="1400">
              <a:solidFill>
                <a:srgbClr val="FF0000"/>
              </a:solidFill>
              <a:sym typeface="+mn-ea"/>
            </a:endParaRPr>
          </a:p>
          <a:p>
            <a:r>
              <a:rPr lang="zh-CN" altLang="zh-CN" sz="1400">
                <a:solidFill>
                  <a:srgbClr val="FF0000"/>
                </a:solidFill>
              </a:rPr>
              <a:t>学生</a:t>
            </a:r>
            <a:r>
              <a:rPr lang="zh-CN" altLang="zh-CN" sz="1400">
                <a:solidFill>
                  <a:srgbClr val="FF0000"/>
                </a:solidFill>
              </a:rPr>
              <a:t>需签字盖</a:t>
            </a:r>
            <a:r>
              <a:rPr lang="zh-CN" altLang="zh-CN" sz="1400">
                <a:solidFill>
                  <a:srgbClr val="FF0000"/>
                </a:solidFill>
              </a:rPr>
              <a:t>手印</a:t>
            </a:r>
            <a:endParaRPr lang="zh-CN" altLang="zh-CN" sz="1400">
              <a:solidFill>
                <a:srgbClr val="FF0000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 flipH="1">
            <a:off x="9170670" y="3836035"/>
            <a:ext cx="3021965" cy="3021965"/>
          </a:xfrm>
          <a:custGeom>
            <a:avLst/>
            <a:gdLst>
              <a:gd name="connsiteX0" fmla="*/ 0 w 4759"/>
              <a:gd name="connsiteY0" fmla="*/ 4759 h 4759"/>
              <a:gd name="connsiteX1" fmla="*/ 0 w 4759"/>
              <a:gd name="connsiteY1" fmla="*/ 0 h 4759"/>
              <a:gd name="connsiteX2" fmla="*/ 4759 w 4759"/>
              <a:gd name="connsiteY2" fmla="*/ 4759 h 4759"/>
              <a:gd name="connsiteX3" fmla="*/ 0 w 4759"/>
              <a:gd name="connsiteY3" fmla="*/ 4759 h 4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59" h="4759">
                <a:moveTo>
                  <a:pt x="0" y="4759"/>
                </a:moveTo>
                <a:lnTo>
                  <a:pt x="0" y="0"/>
                </a:lnTo>
                <a:cubicBezTo>
                  <a:pt x="1162" y="1767"/>
                  <a:pt x="3022" y="3587"/>
                  <a:pt x="4759" y="4759"/>
                </a:cubicBezTo>
                <a:lnTo>
                  <a:pt x="0" y="4759"/>
                </a:lnTo>
                <a:close/>
              </a:path>
            </a:pathLst>
          </a:custGeom>
          <a:solidFill>
            <a:srgbClr val="0B5B9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flipV="1">
            <a:off x="9170670" y="3547319"/>
            <a:ext cx="3021965" cy="3310681"/>
          </a:xfrm>
          <a:custGeom>
            <a:avLst/>
            <a:gdLst>
              <a:gd name="connsiteX0" fmla="*/ 3737 w 4759"/>
              <a:gd name="connsiteY0" fmla="*/ 5212 h 5213"/>
              <a:gd name="connsiteX1" fmla="*/ 0 w 4759"/>
              <a:gd name="connsiteY1" fmla="*/ 0 h 5213"/>
              <a:gd name="connsiteX2" fmla="*/ 4759 w 4759"/>
              <a:gd name="connsiteY2" fmla="*/ 4759 h 5213"/>
              <a:gd name="connsiteX3" fmla="*/ 3737 w 4759"/>
              <a:gd name="connsiteY3" fmla="*/ 5212 h 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59" h="5214">
                <a:moveTo>
                  <a:pt x="3737" y="5212"/>
                </a:moveTo>
                <a:cubicBezTo>
                  <a:pt x="3597" y="3212"/>
                  <a:pt x="1377" y="1092"/>
                  <a:pt x="0" y="0"/>
                </a:cubicBezTo>
                <a:cubicBezTo>
                  <a:pt x="2597" y="1572"/>
                  <a:pt x="4117" y="3552"/>
                  <a:pt x="4759" y="4759"/>
                </a:cubicBezTo>
                <a:cubicBezTo>
                  <a:pt x="4537" y="5072"/>
                  <a:pt x="4197" y="5232"/>
                  <a:pt x="3737" y="521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outerShdw blurRad="317500" dist="127000" dir="366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413875" y="6243955"/>
            <a:ext cx="2778760" cy="4464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r"/>
            <a:r>
              <a:rPr lang="zh-CN" altLang="en-US" sz="2400" b="1">
                <a:solidFill>
                  <a:schemeClr val="bg1"/>
                </a:solidFill>
                <a:sym typeface="+mn-ea"/>
              </a:rPr>
              <a:t>安全责任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书</a:t>
            </a:r>
            <a:endParaRPr lang="zh-CN" altLang="en-US" sz="2400" b="1">
              <a:solidFill>
                <a:schemeClr val="bg1"/>
              </a:solidFill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64385" y="744220"/>
            <a:ext cx="648970" cy="3486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62785" y="1570355"/>
            <a:ext cx="3902075" cy="1045845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438910" y="2762250"/>
            <a:ext cx="5001895" cy="581025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txBody>
          <a:bodyPr wrap="square" rtlCol="0" anchor="t">
            <a:noAutofit/>
          </a:bodyPr>
          <a:p>
            <a:r>
              <a:rPr sz="1400">
                <a:solidFill>
                  <a:srgbClr val="FF0000"/>
                </a:solidFill>
                <a:sym typeface="+mn-ea"/>
              </a:rPr>
              <a:t>实习单位须写企业（单位）全称；</a:t>
            </a:r>
            <a:endParaRPr sz="1400">
              <a:solidFill>
                <a:srgbClr val="FF0000"/>
              </a:solidFill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635" y="635"/>
            <a:ext cx="12192000" cy="685736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 descr="E:/4. 实践教学/1. 岗位实习/岗位实习材料/岗位实习附件填写模板/附件3：丙方顶岗实习法定监护人（或家长）知情同意书/附件3：丙方顶岗实习法定监护人（或家长）知情同意书_02.png附件3：丙方顶岗实习法定监护人（或家长）知情同意书_02"/>
          <p:cNvPicPr>
            <a:picLocks noChangeAspect="1"/>
          </p:cNvPicPr>
          <p:nvPr/>
        </p:nvPicPr>
        <p:blipFill>
          <a:blip r:embed="rId1"/>
          <a:srcRect l="10" r="10"/>
          <a:stretch>
            <a:fillRect/>
          </a:stretch>
        </p:blipFill>
        <p:spPr>
          <a:xfrm>
            <a:off x="6440805" y="285115"/>
            <a:ext cx="4444365" cy="628777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图片 3" descr="E:/4. 实践教学/1. 岗位实习/岗位实习材料/岗位实习附件填写模板/附件3：丙方顶岗实习法定监护人（或家长）知情同意书/附件3：丙方顶岗实习法定监护人（或家长）知情同意书_01.png附件3：丙方顶岗实习法定监护人（或家长）知情同意书_01"/>
          <p:cNvPicPr>
            <a:picLocks noChangeAspect="1"/>
          </p:cNvPicPr>
          <p:nvPr/>
        </p:nvPicPr>
        <p:blipFill>
          <a:blip r:embed="rId2"/>
          <a:srcRect l="10" r="10"/>
          <a:stretch>
            <a:fillRect/>
          </a:stretch>
        </p:blipFill>
        <p:spPr>
          <a:xfrm>
            <a:off x="1670685" y="285115"/>
            <a:ext cx="4444365" cy="628777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矩形 4"/>
          <p:cNvSpPr/>
          <p:nvPr/>
        </p:nvSpPr>
        <p:spPr>
          <a:xfrm>
            <a:off x="2106295" y="2693035"/>
            <a:ext cx="3543935" cy="1045845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438910" y="4088130"/>
            <a:ext cx="5001895" cy="581025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txBody>
          <a:bodyPr wrap="square" rtlCol="0" anchor="t">
            <a:noAutofit/>
          </a:bodyPr>
          <a:p>
            <a:r>
              <a:rPr lang="en-US" altLang="zh-CN" sz="1400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en-US" sz="1400">
                <a:solidFill>
                  <a:srgbClr val="FF0000"/>
                </a:solidFill>
                <a:sym typeface="+mn-ea"/>
              </a:rPr>
              <a:t>注意学生姓名、学号、二级学院和专业班级等信息的填写规范（参考教务系统中的信息）</a:t>
            </a:r>
            <a:endParaRPr lang="zh-CN" altLang="en-US" sz="14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12915" y="3137535"/>
            <a:ext cx="2143125" cy="348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80000"/>
                  </a:schemeClr>
                </a:solidFill>
              </a14:hiddenFill>
            </a:ext>
          </a:extLst>
        </p:spPr>
        <p:txBody>
          <a:bodyPr wrap="square" rtlCol="0" anchor="t">
            <a:noAutofit/>
          </a:bodyPr>
          <a:p>
            <a:r>
              <a:rPr lang="zh-CN" altLang="en-US" sz="900">
                <a:solidFill>
                  <a:srgbClr val="FF0000"/>
                </a:solidFill>
              </a:rPr>
              <a:t>天府新区信息职业学院</a:t>
            </a:r>
            <a:endParaRPr lang="zh-CN" altLang="en-US" sz="90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706235" y="4669155"/>
            <a:ext cx="4059555" cy="39497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txBody>
          <a:bodyPr wrap="square" rtlCol="0" anchor="t">
            <a:noAutofit/>
          </a:bodyPr>
          <a:p>
            <a:pPr algn="ctr"/>
            <a:r>
              <a:rPr lang="zh-CN" altLang="en-US" sz="1400">
                <a:solidFill>
                  <a:srgbClr val="FF0000"/>
                </a:solidFill>
              </a:rPr>
              <a:t>注意</a:t>
            </a:r>
            <a:r>
              <a:rPr lang="zh-CN" altLang="en-US" sz="1400">
                <a:solidFill>
                  <a:srgbClr val="FF0000"/>
                </a:solidFill>
              </a:rPr>
              <a:t>家长签字。</a:t>
            </a:r>
            <a:endParaRPr lang="en-US" sz="1400">
              <a:solidFill>
                <a:srgbClr val="FF0000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 flipH="1">
            <a:off x="9170670" y="3836035"/>
            <a:ext cx="3021965" cy="3021965"/>
          </a:xfrm>
          <a:custGeom>
            <a:avLst/>
            <a:gdLst>
              <a:gd name="connsiteX0" fmla="*/ 0 w 4759"/>
              <a:gd name="connsiteY0" fmla="*/ 4759 h 4759"/>
              <a:gd name="connsiteX1" fmla="*/ 0 w 4759"/>
              <a:gd name="connsiteY1" fmla="*/ 0 h 4759"/>
              <a:gd name="connsiteX2" fmla="*/ 4759 w 4759"/>
              <a:gd name="connsiteY2" fmla="*/ 4759 h 4759"/>
              <a:gd name="connsiteX3" fmla="*/ 0 w 4759"/>
              <a:gd name="connsiteY3" fmla="*/ 4759 h 4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59" h="4759">
                <a:moveTo>
                  <a:pt x="0" y="4759"/>
                </a:moveTo>
                <a:lnTo>
                  <a:pt x="0" y="0"/>
                </a:lnTo>
                <a:cubicBezTo>
                  <a:pt x="1162" y="1767"/>
                  <a:pt x="3022" y="3587"/>
                  <a:pt x="4759" y="4759"/>
                </a:cubicBezTo>
                <a:lnTo>
                  <a:pt x="0" y="4759"/>
                </a:lnTo>
                <a:close/>
              </a:path>
            </a:pathLst>
          </a:custGeom>
          <a:solidFill>
            <a:srgbClr val="0B5B9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flipV="1">
            <a:off x="9170670" y="3547319"/>
            <a:ext cx="3021965" cy="3310681"/>
          </a:xfrm>
          <a:custGeom>
            <a:avLst/>
            <a:gdLst>
              <a:gd name="connsiteX0" fmla="*/ 3737 w 4759"/>
              <a:gd name="connsiteY0" fmla="*/ 5212 h 5213"/>
              <a:gd name="connsiteX1" fmla="*/ 0 w 4759"/>
              <a:gd name="connsiteY1" fmla="*/ 0 h 5213"/>
              <a:gd name="connsiteX2" fmla="*/ 4759 w 4759"/>
              <a:gd name="connsiteY2" fmla="*/ 4759 h 5213"/>
              <a:gd name="connsiteX3" fmla="*/ 3737 w 4759"/>
              <a:gd name="connsiteY3" fmla="*/ 5212 h 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59" h="5214">
                <a:moveTo>
                  <a:pt x="3737" y="5212"/>
                </a:moveTo>
                <a:cubicBezTo>
                  <a:pt x="3597" y="3212"/>
                  <a:pt x="1377" y="1092"/>
                  <a:pt x="0" y="0"/>
                </a:cubicBezTo>
                <a:cubicBezTo>
                  <a:pt x="2597" y="1572"/>
                  <a:pt x="4117" y="3552"/>
                  <a:pt x="4759" y="4759"/>
                </a:cubicBezTo>
                <a:cubicBezTo>
                  <a:pt x="4537" y="5072"/>
                  <a:pt x="4197" y="5232"/>
                  <a:pt x="3737" y="521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outerShdw blurRad="317500" dist="127000" dir="366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413875" y="6243955"/>
            <a:ext cx="2778760" cy="4464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r"/>
            <a:r>
              <a:rPr lang="zh-CN" altLang="en-US" sz="2400" b="1">
                <a:solidFill>
                  <a:schemeClr val="bg1"/>
                </a:solidFill>
                <a:sym typeface="+mn-ea"/>
              </a:rPr>
              <a:t>家长知情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同意书</a:t>
            </a:r>
            <a:endParaRPr lang="zh-CN" altLang="en-US" sz="2400" b="1">
              <a:solidFill>
                <a:schemeClr val="bg1"/>
              </a:solidFill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70430" y="744220"/>
            <a:ext cx="648970" cy="3486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56675" y="4971415"/>
            <a:ext cx="1400175" cy="1045845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635" y="635"/>
            <a:ext cx="12192000" cy="685736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 descr="E:/4. 实践教学/1. 岗位实习/岗位实习材料/岗位实习附件填写模板/附件5：自主校外岗位实习申请表/附件5：自主校外岗位实习申请表_02.png附件5：自主校外岗位实习申请表_02"/>
          <p:cNvPicPr>
            <a:picLocks noChangeAspect="1"/>
          </p:cNvPicPr>
          <p:nvPr/>
        </p:nvPicPr>
        <p:blipFill>
          <a:blip r:embed="rId1"/>
          <a:srcRect l="10" r="10"/>
          <a:stretch>
            <a:fillRect/>
          </a:stretch>
        </p:blipFill>
        <p:spPr>
          <a:xfrm>
            <a:off x="6440805" y="285115"/>
            <a:ext cx="4444365" cy="628777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图片 3" descr="E:/4. 实践教学/1. 岗位实习/岗位实习材料/岗位实习附件填写模板/附件5：自主校外岗位实习申请表/附件5：自主校外岗位实习申请表_01.png附件5：自主校外岗位实习申请表_01"/>
          <p:cNvPicPr>
            <a:picLocks noChangeAspect="1"/>
          </p:cNvPicPr>
          <p:nvPr/>
        </p:nvPicPr>
        <p:blipFill>
          <a:blip r:embed="rId2"/>
          <a:srcRect l="10" r="10"/>
          <a:stretch>
            <a:fillRect/>
          </a:stretch>
        </p:blipFill>
        <p:spPr>
          <a:xfrm>
            <a:off x="1670685" y="285115"/>
            <a:ext cx="4444365" cy="628777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矩形 4"/>
          <p:cNvSpPr/>
          <p:nvPr/>
        </p:nvSpPr>
        <p:spPr>
          <a:xfrm>
            <a:off x="2106295" y="1456690"/>
            <a:ext cx="3543935" cy="1156335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06295" y="2744470"/>
            <a:ext cx="3543935" cy="1311275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302385" y="4126865"/>
            <a:ext cx="5001895" cy="733425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txBody>
          <a:bodyPr wrap="square" rtlCol="0" anchor="t">
            <a:noAutofit/>
          </a:bodyPr>
          <a:p>
            <a:r>
              <a:rPr lang="zh-CN" altLang="en-US" sz="1400">
                <a:solidFill>
                  <a:srgbClr val="FF0000"/>
                </a:solidFill>
              </a:rPr>
              <a:t>实习单位名称：单位名称＋社会统一信用代码</a:t>
            </a:r>
            <a:endParaRPr lang="zh-CN" altLang="en-US" sz="1400">
              <a:solidFill>
                <a:srgbClr val="FF0000"/>
              </a:solidFill>
            </a:endParaRPr>
          </a:p>
          <a:p>
            <a:r>
              <a:rPr lang="zh-CN" altLang="en-US" sz="1400">
                <a:solidFill>
                  <a:srgbClr val="FF0000"/>
                </a:solidFill>
              </a:rPr>
              <a:t>其他实习信息需与实习信息汇总表保持一致</a:t>
            </a:r>
            <a:endParaRPr lang="zh-CN" altLang="en-US" sz="1400">
              <a:solidFill>
                <a:srgbClr val="FF0000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 flipH="1">
            <a:off x="9170670" y="3836035"/>
            <a:ext cx="3021965" cy="3021965"/>
          </a:xfrm>
          <a:custGeom>
            <a:avLst/>
            <a:gdLst>
              <a:gd name="connsiteX0" fmla="*/ 0 w 4759"/>
              <a:gd name="connsiteY0" fmla="*/ 4759 h 4759"/>
              <a:gd name="connsiteX1" fmla="*/ 0 w 4759"/>
              <a:gd name="connsiteY1" fmla="*/ 0 h 4759"/>
              <a:gd name="connsiteX2" fmla="*/ 4759 w 4759"/>
              <a:gd name="connsiteY2" fmla="*/ 4759 h 4759"/>
              <a:gd name="connsiteX3" fmla="*/ 0 w 4759"/>
              <a:gd name="connsiteY3" fmla="*/ 4759 h 4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59" h="4759">
                <a:moveTo>
                  <a:pt x="0" y="4759"/>
                </a:moveTo>
                <a:lnTo>
                  <a:pt x="0" y="0"/>
                </a:lnTo>
                <a:cubicBezTo>
                  <a:pt x="1162" y="1767"/>
                  <a:pt x="3022" y="3587"/>
                  <a:pt x="4759" y="4759"/>
                </a:cubicBezTo>
                <a:lnTo>
                  <a:pt x="0" y="4759"/>
                </a:lnTo>
                <a:close/>
              </a:path>
            </a:pathLst>
          </a:custGeom>
          <a:solidFill>
            <a:srgbClr val="0B5B9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flipV="1">
            <a:off x="9170670" y="3547319"/>
            <a:ext cx="3021965" cy="3310681"/>
          </a:xfrm>
          <a:custGeom>
            <a:avLst/>
            <a:gdLst>
              <a:gd name="connsiteX0" fmla="*/ 3737 w 4759"/>
              <a:gd name="connsiteY0" fmla="*/ 5212 h 5213"/>
              <a:gd name="connsiteX1" fmla="*/ 0 w 4759"/>
              <a:gd name="connsiteY1" fmla="*/ 0 h 5213"/>
              <a:gd name="connsiteX2" fmla="*/ 4759 w 4759"/>
              <a:gd name="connsiteY2" fmla="*/ 4759 h 5213"/>
              <a:gd name="connsiteX3" fmla="*/ 3737 w 4759"/>
              <a:gd name="connsiteY3" fmla="*/ 5212 h 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59" h="5214">
                <a:moveTo>
                  <a:pt x="3737" y="5212"/>
                </a:moveTo>
                <a:cubicBezTo>
                  <a:pt x="3597" y="3212"/>
                  <a:pt x="1377" y="1092"/>
                  <a:pt x="0" y="0"/>
                </a:cubicBezTo>
                <a:cubicBezTo>
                  <a:pt x="2597" y="1572"/>
                  <a:pt x="4117" y="3552"/>
                  <a:pt x="4759" y="4759"/>
                </a:cubicBezTo>
                <a:cubicBezTo>
                  <a:pt x="4537" y="5072"/>
                  <a:pt x="4197" y="5232"/>
                  <a:pt x="3737" y="521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outerShdw blurRad="317500" dist="127000" dir="366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413875" y="6243955"/>
            <a:ext cx="2778760" cy="4464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r"/>
            <a:r>
              <a:rPr lang="zh-CN" altLang="en-US" sz="2400" b="1">
                <a:solidFill>
                  <a:schemeClr val="bg1"/>
                </a:solidFill>
                <a:sym typeface="+mn-ea"/>
              </a:rPr>
              <a:t>自主实习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申请表</a:t>
            </a:r>
            <a:endParaRPr lang="zh-CN" altLang="en-US" sz="2400" b="1">
              <a:solidFill>
                <a:schemeClr val="bg1"/>
              </a:solidFill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70430" y="744220"/>
            <a:ext cx="648970" cy="3486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302385" y="744220"/>
            <a:ext cx="5001895" cy="581025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txBody>
          <a:bodyPr wrap="square" rtlCol="0" anchor="t">
            <a:noAutofit/>
          </a:bodyPr>
          <a:p>
            <a:r>
              <a:rPr lang="en-US" altLang="zh-CN" sz="1400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en-US" sz="1400">
                <a:solidFill>
                  <a:srgbClr val="FF0000"/>
                </a:solidFill>
                <a:sym typeface="+mn-ea"/>
              </a:rPr>
              <a:t>注意学生姓名、学号、二级学院和专业班级等信息的填写规范（参考教务系统中的信息）</a:t>
            </a:r>
            <a:endParaRPr lang="zh-CN" altLang="en-US" sz="1400">
              <a:solidFill>
                <a:srgbClr val="FF0000"/>
              </a:solidFill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635" y="635"/>
            <a:ext cx="12192000" cy="685736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 descr="E:/4. 实践教学/1. 岗位实习/岗位实习材料/岗位实习附件填写模板/附件6：实习单位变更申请表/附件6：实习单位变更申请表_01.png附件6：实习单位变更申请表_01"/>
          <p:cNvPicPr>
            <a:picLocks noChangeAspect="1"/>
          </p:cNvPicPr>
          <p:nvPr/>
        </p:nvPicPr>
        <p:blipFill>
          <a:blip r:embed="rId1"/>
          <a:srcRect l="10" r="10"/>
          <a:stretch>
            <a:fillRect/>
          </a:stretch>
        </p:blipFill>
        <p:spPr>
          <a:xfrm>
            <a:off x="1670685" y="285115"/>
            <a:ext cx="4444365" cy="628777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任意多边形 13"/>
          <p:cNvSpPr/>
          <p:nvPr/>
        </p:nvSpPr>
        <p:spPr>
          <a:xfrm flipH="1">
            <a:off x="9170670" y="3836035"/>
            <a:ext cx="3021965" cy="3021965"/>
          </a:xfrm>
          <a:custGeom>
            <a:avLst/>
            <a:gdLst>
              <a:gd name="connsiteX0" fmla="*/ 0 w 4759"/>
              <a:gd name="connsiteY0" fmla="*/ 4759 h 4759"/>
              <a:gd name="connsiteX1" fmla="*/ 0 w 4759"/>
              <a:gd name="connsiteY1" fmla="*/ 0 h 4759"/>
              <a:gd name="connsiteX2" fmla="*/ 4759 w 4759"/>
              <a:gd name="connsiteY2" fmla="*/ 4759 h 4759"/>
              <a:gd name="connsiteX3" fmla="*/ 0 w 4759"/>
              <a:gd name="connsiteY3" fmla="*/ 4759 h 4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59" h="4759">
                <a:moveTo>
                  <a:pt x="0" y="4759"/>
                </a:moveTo>
                <a:lnTo>
                  <a:pt x="0" y="0"/>
                </a:lnTo>
                <a:cubicBezTo>
                  <a:pt x="1162" y="1767"/>
                  <a:pt x="3022" y="3587"/>
                  <a:pt x="4759" y="4759"/>
                </a:cubicBezTo>
                <a:lnTo>
                  <a:pt x="0" y="4759"/>
                </a:lnTo>
                <a:close/>
              </a:path>
            </a:pathLst>
          </a:custGeom>
          <a:solidFill>
            <a:srgbClr val="0B5B9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flipV="1">
            <a:off x="9170670" y="3547319"/>
            <a:ext cx="3021965" cy="3310681"/>
          </a:xfrm>
          <a:custGeom>
            <a:avLst/>
            <a:gdLst>
              <a:gd name="connsiteX0" fmla="*/ 3737 w 4759"/>
              <a:gd name="connsiteY0" fmla="*/ 5212 h 5213"/>
              <a:gd name="connsiteX1" fmla="*/ 0 w 4759"/>
              <a:gd name="connsiteY1" fmla="*/ 0 h 5213"/>
              <a:gd name="connsiteX2" fmla="*/ 4759 w 4759"/>
              <a:gd name="connsiteY2" fmla="*/ 4759 h 5213"/>
              <a:gd name="connsiteX3" fmla="*/ 3737 w 4759"/>
              <a:gd name="connsiteY3" fmla="*/ 5212 h 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59" h="5214">
                <a:moveTo>
                  <a:pt x="3737" y="5212"/>
                </a:moveTo>
                <a:cubicBezTo>
                  <a:pt x="3597" y="3212"/>
                  <a:pt x="1377" y="1092"/>
                  <a:pt x="0" y="0"/>
                </a:cubicBezTo>
                <a:cubicBezTo>
                  <a:pt x="2597" y="1572"/>
                  <a:pt x="4117" y="3552"/>
                  <a:pt x="4759" y="4759"/>
                </a:cubicBezTo>
                <a:cubicBezTo>
                  <a:pt x="4537" y="5072"/>
                  <a:pt x="4197" y="5232"/>
                  <a:pt x="3737" y="521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outerShdw blurRad="317500" dist="127000" dir="366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5839460" y="1365885"/>
            <a:ext cx="5001895" cy="581025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txBody>
          <a:bodyPr wrap="square" rtlCol="0" anchor="ctr" anchorCtr="0">
            <a:noAutofit/>
          </a:bodyPr>
          <a:p>
            <a:r>
              <a:rPr lang="zh-CN" altLang="en-US" sz="1400">
                <a:solidFill>
                  <a:srgbClr val="FF0000"/>
                </a:solidFill>
                <a:sym typeface="+mn-ea"/>
              </a:rPr>
              <a:t>实习单位名称：单位名称＋社会统一信用代码</a:t>
            </a:r>
            <a:endParaRPr lang="zh-CN" altLang="en-US" sz="1400">
              <a:solidFill>
                <a:srgbClr val="FF0000"/>
              </a:solidFill>
            </a:endParaRPr>
          </a:p>
          <a:p>
            <a:r>
              <a:rPr lang="zh-CN" altLang="en-US" sz="1400">
                <a:solidFill>
                  <a:srgbClr val="FF0000"/>
                </a:solidFill>
                <a:sym typeface="+mn-ea"/>
              </a:rPr>
              <a:t>其他实习信息需与实习信息汇总表保持一致</a:t>
            </a:r>
            <a:endParaRPr lang="zh-CN" altLang="en-US" sz="140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413875" y="6243955"/>
            <a:ext cx="2778760" cy="4464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r"/>
            <a:r>
              <a:rPr lang="zh-CN" altLang="en-US" sz="2400" b="1">
                <a:solidFill>
                  <a:schemeClr val="bg1"/>
                </a:solidFill>
                <a:sym typeface="+mn-ea"/>
              </a:rPr>
              <a:t>实习单位变更</a:t>
            </a:r>
            <a:endParaRPr lang="zh-CN" altLang="en-US" sz="2400" b="1">
              <a:solidFill>
                <a:schemeClr val="bg1"/>
              </a:solidFill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781040" y="5064760"/>
            <a:ext cx="4059555" cy="394335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400">
                <a:solidFill>
                  <a:srgbClr val="FF0000"/>
                </a:solidFill>
              </a:rPr>
              <a:t>注意辅导员及</a:t>
            </a:r>
            <a:r>
              <a:rPr lang="zh-CN" altLang="en-US" sz="1400">
                <a:solidFill>
                  <a:srgbClr val="FF0000"/>
                </a:solidFill>
              </a:rPr>
              <a:t>二级学院签字。</a:t>
            </a:r>
            <a:endParaRPr lang="en-US" sz="1400">
              <a:solidFill>
                <a:srgbClr val="FF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06295" y="1409065"/>
            <a:ext cx="3543935" cy="2726055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70430" y="744220"/>
            <a:ext cx="648970" cy="3486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635" y="635"/>
            <a:ext cx="12192000" cy="685736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 descr="E:/4. 实践教学/1. 岗位实习/岗位实习材料/岗位实习附件填写模板/附件2：职业学校学生岗位实习三方协议240604/附件2：职业学校学生岗位实习三方协议240604_01.png附件2：职业学校学生岗位实习三方协议240604_01"/>
          <p:cNvPicPr>
            <a:picLocks noChangeAspect="1"/>
          </p:cNvPicPr>
          <p:nvPr/>
        </p:nvPicPr>
        <p:blipFill>
          <a:blip r:embed="rId1"/>
          <a:srcRect l="10" r="10"/>
          <a:stretch>
            <a:fillRect/>
          </a:stretch>
        </p:blipFill>
        <p:spPr>
          <a:xfrm>
            <a:off x="1670685" y="285115"/>
            <a:ext cx="4444365" cy="628777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矩形 4"/>
          <p:cNvSpPr/>
          <p:nvPr/>
        </p:nvSpPr>
        <p:spPr>
          <a:xfrm>
            <a:off x="2106295" y="1409065"/>
            <a:ext cx="3224530" cy="3910965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170430" y="744220"/>
            <a:ext cx="648970" cy="3486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 descr="E:/4. 实践教学/1. 岗位实习/岗位实习材料/岗位实习附件填写模板/附件2：职业学校学生岗位实习三方协议240604/附件2：职业学校学生岗位实习三方协议240604_02.png附件2：职业学校学生岗位实习三方协议240604_02"/>
          <p:cNvPicPr>
            <a:picLocks noChangeAspect="1"/>
          </p:cNvPicPr>
          <p:nvPr/>
        </p:nvPicPr>
        <p:blipFill>
          <a:blip r:embed="rId2"/>
          <a:srcRect l="10" r="10"/>
          <a:stretch>
            <a:fillRect/>
          </a:stretch>
        </p:blipFill>
        <p:spPr>
          <a:xfrm>
            <a:off x="6440805" y="285115"/>
            <a:ext cx="4444365" cy="628777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6" name="文本框 15"/>
          <p:cNvSpPr txBox="1"/>
          <p:nvPr/>
        </p:nvSpPr>
        <p:spPr>
          <a:xfrm>
            <a:off x="1207770" y="4912995"/>
            <a:ext cx="5369560" cy="185928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FF0000"/>
                </a:solidFill>
              </a:rPr>
              <a:t>1.更换实习单位则多一份；</a:t>
            </a:r>
            <a:endParaRPr lang="zh-CN" altLang="en-US" sz="140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FF0000"/>
                </a:solidFill>
              </a:rPr>
              <a:t>2.实习单位须写企业（单位）全称；</a:t>
            </a:r>
            <a:endParaRPr lang="zh-CN" altLang="en-US" sz="140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FF0000"/>
                </a:solidFill>
              </a:rPr>
              <a:t>3.实习单位真实的盖章，复印打印的盖章均不允许；</a:t>
            </a:r>
            <a:endParaRPr lang="zh-CN" altLang="en-US" sz="140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>
                <a:solidFill>
                  <a:srgbClr val="FF0000"/>
                </a:solidFill>
              </a:rPr>
              <a:t>4.</a:t>
            </a:r>
            <a:r>
              <a:rPr lang="zh-CN" altLang="en-US" sz="1400">
                <a:solidFill>
                  <a:srgbClr val="FF0000"/>
                </a:solidFill>
              </a:rPr>
              <a:t>实习单位地址需要明确所在省份和所在城市，地址按照XXX省XXX市XXX区XXX街道XX号的格式进行填写；</a:t>
            </a:r>
            <a:endParaRPr lang="zh-CN" altLang="en-US" sz="140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43725" y="1187450"/>
            <a:ext cx="3543935" cy="4133215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998210" y="355600"/>
            <a:ext cx="5434965" cy="737235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txBody>
          <a:bodyPr wrap="square" rtlCol="0">
            <a:spAutoFit/>
          </a:bodyPr>
          <a:p>
            <a:r>
              <a:rPr lang="en-US" altLang="zh-CN" sz="1400">
                <a:solidFill>
                  <a:srgbClr val="FF0000"/>
                </a:solidFill>
              </a:rPr>
              <a:t>1. </a:t>
            </a:r>
            <a:r>
              <a:rPr lang="zh-CN" altLang="en-US" sz="1400">
                <a:solidFill>
                  <a:srgbClr val="FF0000"/>
                </a:solidFill>
              </a:rPr>
              <a:t>注意学生姓名、学号、二级学院和专业班级等信息的填写规范（参考教务系统中的信息）</a:t>
            </a:r>
            <a:endParaRPr lang="zh-CN" altLang="en-US" sz="1400">
              <a:solidFill>
                <a:srgbClr val="FF0000"/>
              </a:solidFill>
            </a:endParaRPr>
          </a:p>
          <a:p>
            <a:r>
              <a:rPr lang="en-US" altLang="zh-CN" sz="1400">
                <a:solidFill>
                  <a:srgbClr val="FF0000"/>
                </a:solidFill>
              </a:rPr>
              <a:t>2. </a:t>
            </a:r>
            <a:r>
              <a:rPr lang="zh-CN" altLang="en-US" sz="1400">
                <a:solidFill>
                  <a:srgbClr val="FF0000"/>
                </a:solidFill>
              </a:rPr>
              <a:t>实习单位信息与实习信息汇总表保持一致</a:t>
            </a:r>
            <a:endParaRPr lang="zh-CN" altLang="en-US" sz="1400">
              <a:solidFill>
                <a:srgbClr val="FF0000"/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 flipH="1">
            <a:off x="9170670" y="3836035"/>
            <a:ext cx="3021965" cy="3021965"/>
          </a:xfrm>
          <a:custGeom>
            <a:avLst/>
            <a:gdLst>
              <a:gd name="connsiteX0" fmla="*/ 0 w 4759"/>
              <a:gd name="connsiteY0" fmla="*/ 4759 h 4759"/>
              <a:gd name="connsiteX1" fmla="*/ 0 w 4759"/>
              <a:gd name="connsiteY1" fmla="*/ 0 h 4759"/>
              <a:gd name="connsiteX2" fmla="*/ 4759 w 4759"/>
              <a:gd name="connsiteY2" fmla="*/ 4759 h 4759"/>
              <a:gd name="connsiteX3" fmla="*/ 0 w 4759"/>
              <a:gd name="connsiteY3" fmla="*/ 4759 h 4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59" h="4759">
                <a:moveTo>
                  <a:pt x="0" y="4759"/>
                </a:moveTo>
                <a:lnTo>
                  <a:pt x="0" y="0"/>
                </a:lnTo>
                <a:cubicBezTo>
                  <a:pt x="1162" y="1767"/>
                  <a:pt x="3022" y="3587"/>
                  <a:pt x="4759" y="4759"/>
                </a:cubicBezTo>
                <a:lnTo>
                  <a:pt x="0" y="4759"/>
                </a:lnTo>
                <a:close/>
              </a:path>
            </a:pathLst>
          </a:custGeom>
          <a:solidFill>
            <a:srgbClr val="0B5B9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flipV="1">
            <a:off x="9170670" y="3547319"/>
            <a:ext cx="3021965" cy="3310681"/>
          </a:xfrm>
          <a:custGeom>
            <a:avLst/>
            <a:gdLst>
              <a:gd name="connsiteX0" fmla="*/ 3737 w 4759"/>
              <a:gd name="connsiteY0" fmla="*/ 5212 h 5213"/>
              <a:gd name="connsiteX1" fmla="*/ 0 w 4759"/>
              <a:gd name="connsiteY1" fmla="*/ 0 h 5213"/>
              <a:gd name="connsiteX2" fmla="*/ 4759 w 4759"/>
              <a:gd name="connsiteY2" fmla="*/ 4759 h 5213"/>
              <a:gd name="connsiteX3" fmla="*/ 3737 w 4759"/>
              <a:gd name="connsiteY3" fmla="*/ 5212 h 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59" h="5214">
                <a:moveTo>
                  <a:pt x="3737" y="5212"/>
                </a:moveTo>
                <a:cubicBezTo>
                  <a:pt x="3597" y="3212"/>
                  <a:pt x="1377" y="1092"/>
                  <a:pt x="0" y="0"/>
                </a:cubicBezTo>
                <a:cubicBezTo>
                  <a:pt x="2597" y="1572"/>
                  <a:pt x="4117" y="3552"/>
                  <a:pt x="4759" y="4759"/>
                </a:cubicBezTo>
                <a:cubicBezTo>
                  <a:pt x="4537" y="5072"/>
                  <a:pt x="4197" y="5232"/>
                  <a:pt x="3737" y="521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outerShdw blurRad="317500" dist="127000" dir="366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413875" y="6243955"/>
            <a:ext cx="2778760" cy="4464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r"/>
            <a:r>
              <a:rPr lang="zh-CN" altLang="en-US" sz="2400" b="1">
                <a:solidFill>
                  <a:schemeClr val="bg1"/>
                </a:solidFill>
                <a:sym typeface="+mn-ea"/>
              </a:rPr>
              <a:t>三方协议</a:t>
            </a:r>
            <a:endParaRPr lang="zh-CN" altLang="en-US" sz="2400" b="1">
              <a:solidFill>
                <a:schemeClr val="bg1"/>
              </a:solidFill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635" y="635"/>
            <a:ext cx="12192000" cy="685736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 descr="E:/4. 实践教学/1. 岗位实习/岗位实习材料/岗位实习附件填写模板/附件7：实习实训手册（校外实训2022年）/附件7：实习实训手册（校外实训2022年）_15.png附件7：实习实训手册（校外实训2022年）_15"/>
          <p:cNvPicPr>
            <a:picLocks noChangeAspect="1"/>
          </p:cNvPicPr>
          <p:nvPr/>
        </p:nvPicPr>
        <p:blipFill>
          <a:blip r:embed="rId1"/>
          <a:srcRect l="10" r="10"/>
          <a:stretch>
            <a:fillRect/>
          </a:stretch>
        </p:blipFill>
        <p:spPr>
          <a:xfrm>
            <a:off x="1670685" y="285115"/>
            <a:ext cx="4444365" cy="628777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任意多边形 13"/>
          <p:cNvSpPr/>
          <p:nvPr/>
        </p:nvSpPr>
        <p:spPr>
          <a:xfrm flipH="1">
            <a:off x="9170670" y="3836035"/>
            <a:ext cx="3021965" cy="3021965"/>
          </a:xfrm>
          <a:custGeom>
            <a:avLst/>
            <a:gdLst>
              <a:gd name="connsiteX0" fmla="*/ 0 w 4759"/>
              <a:gd name="connsiteY0" fmla="*/ 4759 h 4759"/>
              <a:gd name="connsiteX1" fmla="*/ 0 w 4759"/>
              <a:gd name="connsiteY1" fmla="*/ 0 h 4759"/>
              <a:gd name="connsiteX2" fmla="*/ 4759 w 4759"/>
              <a:gd name="connsiteY2" fmla="*/ 4759 h 4759"/>
              <a:gd name="connsiteX3" fmla="*/ 0 w 4759"/>
              <a:gd name="connsiteY3" fmla="*/ 4759 h 4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59" h="4759">
                <a:moveTo>
                  <a:pt x="0" y="4759"/>
                </a:moveTo>
                <a:lnTo>
                  <a:pt x="0" y="0"/>
                </a:lnTo>
                <a:cubicBezTo>
                  <a:pt x="1162" y="1767"/>
                  <a:pt x="3022" y="3587"/>
                  <a:pt x="4759" y="4759"/>
                </a:cubicBezTo>
                <a:lnTo>
                  <a:pt x="0" y="4759"/>
                </a:lnTo>
                <a:close/>
              </a:path>
            </a:pathLst>
          </a:custGeom>
          <a:solidFill>
            <a:srgbClr val="0B5B9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flipV="1">
            <a:off x="9170670" y="3547319"/>
            <a:ext cx="3021965" cy="3310681"/>
          </a:xfrm>
          <a:custGeom>
            <a:avLst/>
            <a:gdLst>
              <a:gd name="connsiteX0" fmla="*/ 3737 w 4759"/>
              <a:gd name="connsiteY0" fmla="*/ 5212 h 5213"/>
              <a:gd name="connsiteX1" fmla="*/ 0 w 4759"/>
              <a:gd name="connsiteY1" fmla="*/ 0 h 5213"/>
              <a:gd name="connsiteX2" fmla="*/ 4759 w 4759"/>
              <a:gd name="connsiteY2" fmla="*/ 4759 h 5213"/>
              <a:gd name="connsiteX3" fmla="*/ 3737 w 4759"/>
              <a:gd name="connsiteY3" fmla="*/ 5212 h 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59" h="5214">
                <a:moveTo>
                  <a:pt x="3737" y="5212"/>
                </a:moveTo>
                <a:cubicBezTo>
                  <a:pt x="3597" y="3212"/>
                  <a:pt x="1377" y="1092"/>
                  <a:pt x="0" y="0"/>
                </a:cubicBezTo>
                <a:cubicBezTo>
                  <a:pt x="2597" y="1572"/>
                  <a:pt x="4117" y="3552"/>
                  <a:pt x="4759" y="4759"/>
                </a:cubicBezTo>
                <a:cubicBezTo>
                  <a:pt x="4537" y="5072"/>
                  <a:pt x="4197" y="5232"/>
                  <a:pt x="3737" y="521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outerShdw blurRad="317500" dist="127000" dir="366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5650230" y="1869440"/>
            <a:ext cx="5001895" cy="141478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txBody>
          <a:bodyPr wrap="square" rtlCol="0" anchor="ctr" anchorCtr="0">
            <a:noAutofit/>
          </a:bodyPr>
          <a:p>
            <a:r>
              <a:rPr lang="zh-CN" altLang="en-US" sz="1400">
                <a:solidFill>
                  <a:srgbClr val="FF0000"/>
                </a:solidFill>
                <a:sym typeface="+mn-ea"/>
              </a:rPr>
              <a:t>1.实习单位真实的盖章，复印打印的盖章均不允许；</a:t>
            </a:r>
            <a:endParaRPr lang="zh-CN" altLang="en-US" sz="1400">
              <a:solidFill>
                <a:srgbClr val="FF0000"/>
              </a:solidFill>
              <a:sym typeface="+mn-ea"/>
            </a:endParaRPr>
          </a:p>
          <a:p>
            <a:r>
              <a:rPr lang="zh-CN" altLang="en-US" sz="1400">
                <a:solidFill>
                  <a:srgbClr val="FF0000"/>
                </a:solidFill>
                <a:sym typeface="+mn-ea"/>
              </a:rPr>
              <a:t>2.优秀：85分以上；良好：70-84分；及格：60-69分；不及格：60分以下；</a:t>
            </a:r>
            <a:endParaRPr lang="zh-CN" altLang="en-US" sz="1400">
              <a:solidFill>
                <a:srgbClr val="FF0000"/>
              </a:solidFill>
              <a:sym typeface="+mn-ea"/>
            </a:endParaRPr>
          </a:p>
          <a:p>
            <a:r>
              <a:rPr lang="zh-CN" altLang="en-US" sz="1400">
                <a:solidFill>
                  <a:srgbClr val="FF0000"/>
                </a:solidFill>
                <a:sym typeface="+mn-ea"/>
              </a:rPr>
              <a:t>3.总评成绩（等级）填写格式：85（优秀）</a:t>
            </a:r>
            <a:endParaRPr lang="zh-CN" altLang="en-US" sz="1400">
              <a:solidFill>
                <a:srgbClr val="FF0000"/>
              </a:solidFill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413875" y="6243955"/>
            <a:ext cx="2778760" cy="4464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r"/>
            <a:r>
              <a:rPr lang="zh-CN" altLang="en-US" sz="2400" b="1">
                <a:solidFill>
                  <a:schemeClr val="bg1"/>
                </a:solidFill>
                <a:sym typeface="+mn-ea"/>
              </a:rPr>
              <a:t>实训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手册</a:t>
            </a:r>
            <a:endParaRPr lang="zh-CN" altLang="en-US" sz="2400" b="1">
              <a:solidFill>
                <a:schemeClr val="bg1"/>
              </a:solidFill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06295" y="2968625"/>
            <a:ext cx="3543935" cy="95377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55745" y="1176655"/>
            <a:ext cx="1593850" cy="105029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635" y="635"/>
            <a:ext cx="12192000" cy="685736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 descr="E:/4. 实践教学/1. 岗位实习/岗位实习材料/岗位实习附件填写模板/附件1：档案袋封面/附件1：档案袋封面_01.png附件1：档案袋封面_01"/>
          <p:cNvPicPr>
            <a:picLocks noChangeAspect="1"/>
          </p:cNvPicPr>
          <p:nvPr/>
        </p:nvPicPr>
        <p:blipFill>
          <a:blip r:embed="rId1"/>
          <a:srcRect l="10" r="10"/>
          <a:stretch>
            <a:fillRect/>
          </a:stretch>
        </p:blipFill>
        <p:spPr>
          <a:xfrm>
            <a:off x="1670685" y="285115"/>
            <a:ext cx="4444365" cy="628777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矩形 4"/>
          <p:cNvSpPr/>
          <p:nvPr/>
        </p:nvSpPr>
        <p:spPr>
          <a:xfrm>
            <a:off x="1939290" y="2332355"/>
            <a:ext cx="3944620" cy="574675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39290" y="3080385"/>
            <a:ext cx="3943985" cy="75565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884420" y="2317115"/>
            <a:ext cx="5434965" cy="52197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txBody>
          <a:bodyPr wrap="square" rtlCol="0">
            <a:spAutoFit/>
          </a:bodyPr>
          <a:p>
            <a:r>
              <a:rPr lang="zh-CN" altLang="en-US" sz="1400">
                <a:solidFill>
                  <a:srgbClr val="FF0000"/>
                </a:solidFill>
              </a:rPr>
              <a:t>注意学生姓名、学号、二级学院和专业班级等信息的填写规范（参考教务系统中的信息）</a:t>
            </a:r>
            <a:endParaRPr lang="zh-CN" altLang="en-US" sz="140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9925" y="5699125"/>
            <a:ext cx="3943985" cy="25019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v</a:t>
            </a:r>
            <a:endParaRPr lang="en-US" altLang="zh-CN"/>
          </a:p>
        </p:txBody>
      </p:sp>
      <p:sp>
        <p:nvSpPr>
          <p:cNvPr id="14" name="文本框 13"/>
          <p:cNvSpPr txBox="1"/>
          <p:nvPr/>
        </p:nvSpPr>
        <p:spPr>
          <a:xfrm>
            <a:off x="4884420" y="4291965"/>
            <a:ext cx="5434965" cy="52197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txBody>
          <a:bodyPr wrap="square" rtlCol="0">
            <a:spAutoFit/>
          </a:bodyPr>
          <a:p>
            <a:r>
              <a:rPr lang="zh-CN" altLang="en-US" sz="1400">
                <a:solidFill>
                  <a:srgbClr val="FF0000"/>
                </a:solidFill>
              </a:rPr>
              <a:t>封面上显示的材料为重点材料，学生有特殊情况的需其他材料。例如退役复学、第</a:t>
            </a:r>
            <a:r>
              <a:rPr lang="en-US" altLang="zh-CN" sz="1400">
                <a:solidFill>
                  <a:srgbClr val="FF0000"/>
                </a:solidFill>
              </a:rPr>
              <a:t>6</a:t>
            </a:r>
            <a:r>
              <a:rPr lang="zh-CN" altLang="en-US" sz="1400">
                <a:solidFill>
                  <a:srgbClr val="FF0000"/>
                </a:solidFill>
              </a:rPr>
              <a:t>学期征兵入伍的学生</a:t>
            </a:r>
            <a:endParaRPr lang="zh-CN" altLang="en-US" sz="1400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884420" y="3400425"/>
            <a:ext cx="5433695" cy="667385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txBody>
          <a:bodyPr wrap="square" rtlCol="0" anchor="t">
            <a:noAutofit/>
          </a:bodyPr>
          <a:p>
            <a:r>
              <a:rPr lang="en-US" altLang="zh-CN" sz="1400">
                <a:solidFill>
                  <a:srgbClr val="FF0000"/>
                </a:solidFill>
              </a:rPr>
              <a:t>1.</a:t>
            </a:r>
            <a:r>
              <a:rPr lang="zh-CN" altLang="en-US" sz="1400">
                <a:solidFill>
                  <a:srgbClr val="FF0000"/>
                </a:solidFill>
              </a:rPr>
              <a:t>实习单位须写企业（单位）全称；</a:t>
            </a:r>
            <a:endParaRPr lang="zh-CN" altLang="en-US" sz="1400">
              <a:solidFill>
                <a:srgbClr val="FF0000"/>
              </a:solidFill>
            </a:endParaRPr>
          </a:p>
          <a:p>
            <a:r>
              <a:rPr lang="en-US" altLang="zh-CN" sz="1400">
                <a:solidFill>
                  <a:srgbClr val="FF0000"/>
                </a:solidFill>
              </a:rPr>
              <a:t>2.</a:t>
            </a:r>
            <a:r>
              <a:rPr lang="zh-CN" altLang="en-US" sz="1400">
                <a:solidFill>
                  <a:srgbClr val="FF0000"/>
                </a:solidFill>
              </a:rPr>
              <a:t>实习单位名称：单位名称＋社会统一信用代码</a:t>
            </a:r>
            <a:endParaRPr lang="zh-CN" altLang="en-US" sz="1400">
              <a:solidFill>
                <a:srgbClr val="FF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884420" y="4834255"/>
            <a:ext cx="5434965" cy="737235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txBody>
          <a:bodyPr wrap="square" rtlCol="0" anchor="t">
            <a:spAutoFit/>
          </a:bodyPr>
          <a:p>
            <a:r>
              <a:rPr lang="en-US" altLang="zh-CN" sz="1400">
                <a:solidFill>
                  <a:srgbClr val="FF0000"/>
                </a:solidFill>
              </a:rPr>
              <a:t>1. </a:t>
            </a:r>
            <a:r>
              <a:rPr lang="zh-CN" altLang="en-US" sz="1400">
                <a:solidFill>
                  <a:srgbClr val="FF0000"/>
                </a:solidFill>
              </a:rPr>
              <a:t>指导老师完成所有材料整理装袋时需在左下方签字。</a:t>
            </a:r>
            <a:endParaRPr lang="zh-CN" altLang="en-US" sz="1400">
              <a:solidFill>
                <a:srgbClr val="FF0000"/>
              </a:solidFill>
            </a:endParaRPr>
          </a:p>
          <a:p>
            <a:r>
              <a:rPr lang="en-US" altLang="zh-CN" sz="1400">
                <a:solidFill>
                  <a:srgbClr val="FF0000"/>
                </a:solidFill>
              </a:rPr>
              <a:t>2. </a:t>
            </a:r>
            <a:r>
              <a:rPr lang="zh-CN" altLang="en-US" sz="1400">
                <a:solidFill>
                  <a:srgbClr val="FF0000"/>
                </a:solidFill>
              </a:rPr>
              <a:t>岗位实习</a:t>
            </a:r>
            <a:r>
              <a:rPr lang="zh-CN" altLang="en-US" sz="1400">
                <a:solidFill>
                  <a:srgbClr val="FF0000"/>
                </a:solidFill>
              </a:rPr>
              <a:t>材料归档至二级学院时，二级学院需在右下方进行验收签字。</a:t>
            </a:r>
            <a:endParaRPr lang="zh-CN" altLang="en-US" sz="140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939925" y="6000115"/>
            <a:ext cx="3943985" cy="32004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任意多边形 1"/>
          <p:cNvSpPr/>
          <p:nvPr/>
        </p:nvSpPr>
        <p:spPr>
          <a:xfrm flipH="1">
            <a:off x="9170670" y="3836035"/>
            <a:ext cx="3021965" cy="3021965"/>
          </a:xfrm>
          <a:custGeom>
            <a:avLst/>
            <a:gdLst>
              <a:gd name="connsiteX0" fmla="*/ 0 w 4759"/>
              <a:gd name="connsiteY0" fmla="*/ 4759 h 4759"/>
              <a:gd name="connsiteX1" fmla="*/ 0 w 4759"/>
              <a:gd name="connsiteY1" fmla="*/ 0 h 4759"/>
              <a:gd name="connsiteX2" fmla="*/ 4759 w 4759"/>
              <a:gd name="connsiteY2" fmla="*/ 4759 h 4759"/>
              <a:gd name="connsiteX3" fmla="*/ 0 w 4759"/>
              <a:gd name="connsiteY3" fmla="*/ 4759 h 4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59" h="4759">
                <a:moveTo>
                  <a:pt x="0" y="4759"/>
                </a:moveTo>
                <a:lnTo>
                  <a:pt x="0" y="0"/>
                </a:lnTo>
                <a:cubicBezTo>
                  <a:pt x="1162" y="1767"/>
                  <a:pt x="3022" y="3587"/>
                  <a:pt x="4759" y="4759"/>
                </a:cubicBezTo>
                <a:lnTo>
                  <a:pt x="0" y="4759"/>
                </a:lnTo>
                <a:close/>
              </a:path>
            </a:pathLst>
          </a:custGeom>
          <a:solidFill>
            <a:srgbClr val="0B5B9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413875" y="6243955"/>
            <a:ext cx="2778760" cy="4464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r"/>
            <a:r>
              <a:rPr lang="zh-CN" altLang="en-US" sz="2400" b="1">
                <a:solidFill>
                  <a:schemeClr val="bg1"/>
                </a:solidFill>
                <a:sym typeface="+mn-ea"/>
              </a:rPr>
              <a:t>档案袋封面模板</a:t>
            </a:r>
            <a:endParaRPr lang="zh-CN" altLang="en-US" sz="2400" b="1">
              <a:solidFill>
                <a:schemeClr val="bg1"/>
              </a:solidFill>
              <a:sym typeface="+mn-ea"/>
            </a:endParaRPr>
          </a:p>
        </p:txBody>
      </p:sp>
      <p:sp>
        <p:nvSpPr>
          <p:cNvPr id="7" name="任意多边形 6"/>
          <p:cNvSpPr/>
          <p:nvPr/>
        </p:nvSpPr>
        <p:spPr>
          <a:xfrm flipV="1">
            <a:off x="9170670" y="3547319"/>
            <a:ext cx="3021965" cy="3310681"/>
          </a:xfrm>
          <a:custGeom>
            <a:avLst/>
            <a:gdLst>
              <a:gd name="connsiteX0" fmla="*/ 3737 w 4759"/>
              <a:gd name="connsiteY0" fmla="*/ 5212 h 5213"/>
              <a:gd name="connsiteX1" fmla="*/ 0 w 4759"/>
              <a:gd name="connsiteY1" fmla="*/ 0 h 5213"/>
              <a:gd name="connsiteX2" fmla="*/ 4759 w 4759"/>
              <a:gd name="connsiteY2" fmla="*/ 4759 h 5213"/>
              <a:gd name="connsiteX3" fmla="*/ 3737 w 4759"/>
              <a:gd name="connsiteY3" fmla="*/ 5212 h 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59" h="5214">
                <a:moveTo>
                  <a:pt x="3737" y="5212"/>
                </a:moveTo>
                <a:cubicBezTo>
                  <a:pt x="3597" y="3212"/>
                  <a:pt x="1377" y="1092"/>
                  <a:pt x="0" y="0"/>
                </a:cubicBezTo>
                <a:cubicBezTo>
                  <a:pt x="2597" y="1572"/>
                  <a:pt x="4117" y="3552"/>
                  <a:pt x="4759" y="4759"/>
                </a:cubicBezTo>
                <a:cubicBezTo>
                  <a:pt x="4537" y="5072"/>
                  <a:pt x="4197" y="5232"/>
                  <a:pt x="3737" y="521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outerShdw blurRad="317500" dist="127000" dir="366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p="http://schemas.openxmlformats.org/presentationml/2006/main">
  <p:tag name="commondata" val="eyJoZGlkIjoiZTBiZDNmZmRiMmY1ZmZiNWY4NzE5ZWM1ODcwMWNjNGM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1286</Words>
  <Application>WPS 演示</Application>
  <PresentationFormat>宽屏</PresentationFormat>
  <Paragraphs>157</Paragraphs>
  <Slides>10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Wingdings</vt:lpstr>
      <vt:lpstr>仿宋</vt:lpstr>
      <vt:lpstr>Times New Roman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刘钇兵</cp:lastModifiedBy>
  <cp:revision>175</cp:revision>
  <dcterms:created xsi:type="dcterms:W3CDTF">2019-06-19T02:08:00Z</dcterms:created>
  <dcterms:modified xsi:type="dcterms:W3CDTF">2024-08-01T09:39:38Z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70AE74B76C6849B583F19921930A3ACF_11</vt:lpwstr>
  </property>
</Properties>
</file>